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92" r:id="rId5"/>
    <p:sldId id="316" r:id="rId6"/>
    <p:sldId id="282" r:id="rId7"/>
    <p:sldId id="263" r:id="rId8"/>
    <p:sldId id="350" r:id="rId9"/>
    <p:sldId id="294" r:id="rId10"/>
    <p:sldId id="266" r:id="rId11"/>
    <p:sldId id="347" r:id="rId12"/>
    <p:sldId id="357" r:id="rId13"/>
    <p:sldId id="359" r:id="rId14"/>
    <p:sldId id="360" r:id="rId15"/>
    <p:sldId id="358" r:id="rId16"/>
    <p:sldId id="322" r:id="rId17"/>
    <p:sldId id="277" r:id="rId18"/>
    <p:sldId id="324" r:id="rId19"/>
    <p:sldId id="333" r:id="rId20"/>
    <p:sldId id="353" r:id="rId21"/>
    <p:sldId id="354" r:id="rId22"/>
    <p:sldId id="355" r:id="rId23"/>
    <p:sldId id="356" r:id="rId24"/>
    <p:sldId id="352" r:id="rId25"/>
  </p:sldIdLst>
  <p:sldSz cx="12192000" cy="6858000"/>
  <p:notesSz cx="9296400" cy="14782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575"/>
    <a:srgbClr val="6E7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2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4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9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7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8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8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5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8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7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1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5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883F4-2259-45A2-A5E2-3D0BB6F4BF5D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8DF49-33AE-4645-875D-C1ADA939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7" Type="http://schemas.openxmlformats.org/officeDocument/2006/relationships/image" Target="../media/image19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COLLECTIVE ON 7</a:t>
            </a:r>
            <a:r>
              <a:rPr lang="en-US" sz="5400" b="1" baseline="30000" dirty="0">
                <a:solidFill>
                  <a:schemeClr val="bg1"/>
                </a:solidFill>
              </a:rPr>
              <a:t>TH</a:t>
            </a:r>
            <a:r>
              <a:rPr lang="en-US" sz="5400" b="1" dirty="0">
                <a:solidFill>
                  <a:schemeClr val="bg1"/>
                </a:solidFill>
              </a:rPr>
              <a:t> &amp; MYRTLE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89063"/>
            <a:ext cx="12192000" cy="22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5742041"/>
            <a:ext cx="12192000" cy="22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" y="1118842"/>
            <a:ext cx="4376148" cy="427364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515" y="1118842"/>
            <a:ext cx="7648575" cy="427364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5668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DEVELOPMENT REVIEW COMMISSION STUDY SESSION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11161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FEBRUARY 13, 2018</a:t>
            </a:r>
          </a:p>
        </p:txBody>
      </p:sp>
    </p:spTree>
    <p:extLst>
      <p:ext uri="{BB962C8B-B14F-4D97-AF65-F5344CB8AC3E}">
        <p14:creationId xmlns:p14="http://schemas.microsoft.com/office/powerpoint/2010/main" val="389209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11385750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5400000">
            <a:off x="8318916" y="3102148"/>
            <a:ext cx="688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PROJECT 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541" y="245737"/>
            <a:ext cx="11038361" cy="424731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Twenty-two story (+/- 240 feet) mixed-use tower comprised of: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269 luxury market-rate rental residences</a:t>
            </a:r>
          </a:p>
          <a:p>
            <a:pPr lvl="2"/>
            <a:r>
              <a:rPr lang="en-US" sz="2000" b="1" dirty="0">
                <a:solidFill>
                  <a:schemeClr val="bg1"/>
                </a:solidFill>
              </a:rPr>
              <a:t>(18 micros, 54 studios, 34 one-bedrooms, 131 two-bedrooms &amp; 32 three bedrooms)</a:t>
            </a: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+/- 6,000 sq. feet of retail/restaurant space on first floor</a:t>
            </a: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+/- 3,300 sq. feet of residential lobby and leasing office on first floor</a:t>
            </a: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+/- 4,470 sq. feet of indoor residential amenity space and communal garden on fifth floor</a:t>
            </a: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Five levels of structured parking providing:</a:t>
            </a:r>
          </a:p>
          <a:p>
            <a:pPr marL="1200150" lvl="2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160 vehicle parking spaces</a:t>
            </a:r>
          </a:p>
          <a:p>
            <a:pPr marL="1200150" lvl="2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29 moped parking stalls</a:t>
            </a:r>
          </a:p>
          <a:p>
            <a:pPr marL="1200150" lvl="2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336 bike spaces</a:t>
            </a: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Outdoor seating area near corner of E. 7th Street and S. Myrtle Avenue</a:t>
            </a: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Rooftop pool terrace</a:t>
            </a:r>
          </a:p>
          <a:p>
            <a:pPr marL="742950" lvl="1" indent="-285750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Retention of 9 on-street parking spaces along E. 7</a:t>
            </a:r>
            <a:r>
              <a:rPr lang="en-US" sz="2000" b="1" baseline="30000" dirty="0">
                <a:solidFill>
                  <a:schemeClr val="bg1"/>
                </a:solidFill>
              </a:rPr>
              <a:t>th</a:t>
            </a:r>
            <a:r>
              <a:rPr lang="en-US" sz="2000" b="1" dirty="0">
                <a:solidFill>
                  <a:schemeClr val="bg1"/>
                </a:solidFill>
              </a:rPr>
              <a:t> Street and S. Myrtle Avenue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5" y="4493054"/>
            <a:ext cx="4157432" cy="225064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63" y="4493054"/>
            <a:ext cx="2624172" cy="225064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545" y="4496325"/>
            <a:ext cx="4210858" cy="226488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110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9" y="199242"/>
            <a:ext cx="6134254" cy="645448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11293835" y="-12599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9" y="6218766"/>
            <a:ext cx="438341" cy="4453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5400000">
            <a:off x="8246512" y="3072543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SITE / LANDSCAPE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494" y="199242"/>
            <a:ext cx="4851993" cy="645448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927372" y="2171699"/>
            <a:ext cx="2369127" cy="3042889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4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555" y="393303"/>
            <a:ext cx="4951700" cy="61772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1293835" y="-12599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5400000">
            <a:off x="8246512" y="3072543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GROUND FLOOR PLAN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523508" y="3261511"/>
            <a:ext cx="6156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S. Myrtle Avenue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1555" y="20782"/>
            <a:ext cx="495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E. 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32" y="414085"/>
            <a:ext cx="4919277" cy="27718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50" y="3242869"/>
            <a:ext cx="3739994" cy="35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27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569" y="420101"/>
            <a:ext cx="4482811" cy="62868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1293835" y="-12599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5400000">
            <a:off x="8246512" y="3072543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5</a:t>
            </a:r>
            <a:r>
              <a:rPr lang="en-US" sz="4000" b="1" baseline="30000" dirty="0">
                <a:solidFill>
                  <a:schemeClr val="bg1"/>
                </a:solidFill>
              </a:rPr>
              <a:t>TH</a:t>
            </a:r>
            <a:r>
              <a:rPr lang="en-US" sz="4000" b="1" dirty="0">
                <a:solidFill>
                  <a:schemeClr val="bg1"/>
                </a:solidFill>
              </a:rPr>
              <a:t> FLOOR PLAN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801241" y="3332704"/>
            <a:ext cx="628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S. Myrtle Avenue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2569" y="41563"/>
            <a:ext cx="448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E. 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2" y="420101"/>
            <a:ext cx="6007168" cy="57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31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1293835" y="-12599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5400000">
            <a:off x="8246512" y="3072543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ROOF / POOL TERRACE PLAN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888146" y="3363877"/>
            <a:ext cx="628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S. Myrtle Avenue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9474" y="72736"/>
            <a:ext cx="448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E. 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075" y="461665"/>
            <a:ext cx="4351820" cy="6286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05" y="458168"/>
            <a:ext cx="6167870" cy="59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2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1293835" y="-12599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5400000">
            <a:off x="8246512" y="3072543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TYPICAL RESIDENTIAL UNITS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5" y="72737"/>
            <a:ext cx="10748046" cy="67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15" y="92178"/>
            <a:ext cx="6917504" cy="667236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11145253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8304167" y="3063997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RENDERING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7922103" y="3194482"/>
            <a:ext cx="688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LOOKING SOUTHWEST FROM E. 7</a:t>
            </a:r>
            <a:r>
              <a:rPr lang="en-US" sz="2000" b="1" baseline="30000" dirty="0">
                <a:solidFill>
                  <a:schemeClr val="bg1"/>
                </a:solidFill>
              </a:rPr>
              <a:t>TH</a:t>
            </a:r>
            <a:r>
              <a:rPr lang="en-US" sz="2000" b="1" dirty="0">
                <a:solidFill>
                  <a:schemeClr val="bg1"/>
                </a:solidFill>
              </a:rPr>
              <a:t> ST. &amp; S. MRYTLE AVENUE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43" y="3300824"/>
            <a:ext cx="2603762" cy="34637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60208" y="3378700"/>
            <a:ext cx="1027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E. 7</a:t>
            </a:r>
            <a:r>
              <a:rPr lang="en-US" sz="1200" b="1" baseline="30000" dirty="0"/>
              <a:t>TH</a:t>
            </a:r>
            <a:r>
              <a:rPr lang="en-US" sz="1200" b="1" dirty="0"/>
              <a:t> STREET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358994" y="6095732"/>
            <a:ext cx="1180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S. MYRTLE AVE.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036486" y="3378700"/>
            <a:ext cx="243464" cy="20128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8" y="6465998"/>
            <a:ext cx="301591" cy="3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25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1072516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7880539" y="3194482"/>
            <a:ext cx="688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LOOKING SOUTHEAST FROM E. 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8276046" y="3063996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RENDERING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823" y="155864"/>
            <a:ext cx="6704153" cy="658783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34" y="3280042"/>
            <a:ext cx="2603762" cy="34637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096911" y="3318008"/>
            <a:ext cx="1027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E. 7</a:t>
            </a:r>
            <a:r>
              <a:rPr lang="en-US" sz="1200" b="1" baseline="30000" dirty="0"/>
              <a:t>TH</a:t>
            </a:r>
            <a:r>
              <a:rPr lang="en-US" sz="1200" b="1" dirty="0"/>
              <a:t> STREET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379776" y="6054168"/>
            <a:ext cx="1180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S. MYRTLE AVE.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77169" y="3340580"/>
            <a:ext cx="150796" cy="21840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9" y="6445216"/>
            <a:ext cx="301591" cy="3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7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1200464" y="0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7947463" y="3339387"/>
            <a:ext cx="6880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LOOKING NORTHWEST FROM  S. MRYTLE AVENUE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8380062" y="3063995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RENDERING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35" y="99381"/>
            <a:ext cx="6814564" cy="667549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52" y="3280042"/>
            <a:ext cx="2603762" cy="34637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70599" y="3329800"/>
            <a:ext cx="1027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E. 7</a:t>
            </a:r>
            <a:r>
              <a:rPr lang="en-US" sz="1200" b="1" baseline="30000" dirty="0"/>
              <a:t>TH</a:t>
            </a:r>
            <a:r>
              <a:rPr lang="en-US" sz="1200" b="1" dirty="0"/>
              <a:t> STREET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881048" y="6445216"/>
            <a:ext cx="96132" cy="29854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7" y="6445216"/>
            <a:ext cx="301591" cy="3064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2379509" y="5781783"/>
            <a:ext cx="119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MYRTLE AVE.</a:t>
            </a:r>
          </a:p>
        </p:txBody>
      </p:sp>
    </p:spTree>
    <p:extLst>
      <p:ext uri="{BB962C8B-B14F-4D97-AF65-F5344CB8AC3E}">
        <p14:creationId xmlns:p14="http://schemas.microsoft.com/office/powerpoint/2010/main" val="3897907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11267764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5400000">
            <a:off x="8293969" y="2979856"/>
            <a:ext cx="6880124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AERIAL 3D MODEL VIEW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LOOKING NE FROM S. MILL AVE. &amp; E. UNIVERSITY DR.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12" y="581892"/>
            <a:ext cx="10877159" cy="572539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390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6" y="819804"/>
            <a:ext cx="3985977" cy="212156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6" y="3157200"/>
            <a:ext cx="3985977" cy="21237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37" y="289124"/>
            <a:ext cx="3985977" cy="212156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37" y="3541663"/>
            <a:ext cx="3985977" cy="21237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40757" y="5297112"/>
            <a:ext cx="3985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James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Madison, Wisconsin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4136" y="5671188"/>
            <a:ext cx="3985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Collective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Portland, Oregon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4138" y="2410692"/>
            <a:ext cx="3985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Collective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Ann Arbor, Michigan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1011674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5237" y="2818893"/>
            <a:ext cx="2377440" cy="10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17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11267764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5400000">
            <a:off x="8293969" y="2979856"/>
            <a:ext cx="6880124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STREET LEVEL RENDERING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LOOKING SE FROM E. 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 &amp; S. MYRTLE AVE.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335114"/>
            <a:ext cx="11016095" cy="620721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958" y="335114"/>
            <a:ext cx="1954827" cy="26004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86176" y="323177"/>
            <a:ext cx="111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E. 7</a:t>
            </a:r>
            <a:r>
              <a:rPr lang="en-US" sz="1200" b="1" baseline="30000" dirty="0"/>
              <a:t>TH</a:t>
            </a:r>
            <a:r>
              <a:rPr lang="en-US" sz="1200" b="1" dirty="0"/>
              <a:t> STREET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0234893" y="2277278"/>
            <a:ext cx="119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MYRTLE AVE.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807767" y="412990"/>
            <a:ext cx="243464" cy="20128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56" y="2640018"/>
            <a:ext cx="290901" cy="2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2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11267764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5400000">
            <a:off x="8293969" y="2979856"/>
            <a:ext cx="6880124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STREET LEVEL RENDERING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LOOKING SOUTHEAST FROM E. 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91850"/>
            <a:ext cx="11002871" cy="609208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403787"/>
            <a:ext cx="1954827" cy="26004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3176" y="395558"/>
            <a:ext cx="111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E. 7</a:t>
            </a:r>
            <a:r>
              <a:rPr lang="en-US" sz="1200" b="1" baseline="30000" dirty="0"/>
              <a:t>TH</a:t>
            </a:r>
            <a:r>
              <a:rPr lang="en-US" sz="1200" b="1" dirty="0"/>
              <a:t> STREET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184017" y="2335560"/>
            <a:ext cx="119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MYRTLE AVE.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5677" y="424569"/>
            <a:ext cx="269522" cy="23759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2708691"/>
            <a:ext cx="290901" cy="2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3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11267764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0" y="352767"/>
            <a:ext cx="10862830" cy="613034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 rot="5400000">
            <a:off x="8293969" y="2979856"/>
            <a:ext cx="6880124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STREET LEVEL RENDERING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LOOKING NORTHWEST FROM S. MYRTLE AVENUE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51832"/>
            <a:ext cx="1954827" cy="26004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7477" y="343603"/>
            <a:ext cx="111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E. 7</a:t>
            </a:r>
            <a:r>
              <a:rPr lang="en-US" sz="1200" b="1" baseline="30000" dirty="0"/>
              <a:t>TH</a:t>
            </a:r>
            <a:r>
              <a:rPr lang="en-US" sz="1200" b="1" dirty="0"/>
              <a:t> STREET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298318" y="2283605"/>
            <a:ext cx="119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MYRTLE AVE.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69144" y="2057400"/>
            <a:ext cx="150713" cy="28055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656736"/>
            <a:ext cx="290901" cy="2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27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11267764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6" y="399989"/>
            <a:ext cx="10923174" cy="609433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 rot="5400000">
            <a:off x="8293969" y="2979856"/>
            <a:ext cx="6880124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STREET LEVEL RENDERING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LOOKING NORTHWEST FROM S. MYRTLE AVENUE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6" y="403787"/>
            <a:ext cx="1954827" cy="26004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5522" y="395558"/>
            <a:ext cx="111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E. 7</a:t>
            </a:r>
            <a:r>
              <a:rPr lang="en-US" sz="1200" b="1" baseline="30000" dirty="0"/>
              <a:t>TH</a:t>
            </a:r>
            <a:r>
              <a:rPr lang="en-US" sz="1200" b="1" dirty="0"/>
              <a:t> STREET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246363" y="2335560"/>
            <a:ext cx="119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MYRTLE AVE.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03241" y="2687909"/>
            <a:ext cx="142240" cy="30916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708691"/>
            <a:ext cx="290901" cy="2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65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COLLECTIVE ON 7</a:t>
            </a:r>
            <a:r>
              <a:rPr lang="en-US" sz="5400" b="1" baseline="30000" dirty="0">
                <a:solidFill>
                  <a:schemeClr val="bg1"/>
                </a:solidFill>
              </a:rPr>
              <a:t>TH</a:t>
            </a:r>
            <a:r>
              <a:rPr lang="en-US" sz="5400" b="1" dirty="0">
                <a:solidFill>
                  <a:schemeClr val="bg1"/>
                </a:solidFill>
              </a:rPr>
              <a:t> &amp; MYRTLE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89063"/>
            <a:ext cx="12192000" cy="22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5742041"/>
            <a:ext cx="12192000" cy="22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5668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DEVELOPMENT REVIEW COMMISSION STUDY SESSION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11161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FEBRUARY 13,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" y="1108451"/>
            <a:ext cx="4376148" cy="427364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515" y="1108451"/>
            <a:ext cx="7648575" cy="427364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24250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11385750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5400000">
            <a:off x="8318916" y="3071371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SITE LOCATION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194" y="6384004"/>
            <a:ext cx="211615" cy="325006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7031" y="6331013"/>
            <a:ext cx="684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COLLECTIVE ON 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&amp; MYRTLE PROJECT SITE</a:t>
            </a: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/>
          <a:stretch/>
        </p:blipFill>
        <p:spPr>
          <a:xfrm>
            <a:off x="161138" y="117446"/>
            <a:ext cx="11051098" cy="613989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9" name="TextBox 18"/>
          <p:cNvSpPr txBox="1"/>
          <p:nvPr/>
        </p:nvSpPr>
        <p:spPr>
          <a:xfrm rot="16200000">
            <a:off x="6403302" y="3821699"/>
            <a:ext cx="1607171" cy="338554"/>
          </a:xfrm>
          <a:prstGeom prst="rect">
            <a:avLst/>
          </a:prstGeom>
          <a:solidFill>
            <a:srgbClr val="6E7D82">
              <a:alpha val="7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S. Myrtle Avenue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183523" y="4192094"/>
            <a:ext cx="1363515" cy="338554"/>
          </a:xfrm>
          <a:prstGeom prst="rect">
            <a:avLst/>
          </a:prstGeom>
          <a:solidFill>
            <a:srgbClr val="6E7D82">
              <a:alpha val="7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S. Mill Avenue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51756" y="1200058"/>
            <a:ext cx="1158715" cy="338554"/>
          </a:xfrm>
          <a:prstGeom prst="rect">
            <a:avLst/>
          </a:prstGeom>
          <a:solidFill>
            <a:srgbClr val="6E7D82">
              <a:alpha val="7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E. 7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10581" y="5949559"/>
            <a:ext cx="1572290" cy="307777"/>
          </a:xfrm>
          <a:prstGeom prst="rect">
            <a:avLst/>
          </a:prstGeom>
          <a:solidFill>
            <a:srgbClr val="6E7D82">
              <a:alpha val="7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W. University Drive</a:t>
            </a: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339" y="5787288"/>
            <a:ext cx="479577" cy="4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7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0943296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5400000">
            <a:off x="8060821" y="2879331"/>
            <a:ext cx="6880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SITE CONDITION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 SW FROM S. MYRTLE AVE. &amp; E. 7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STREET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4"/>
          <a:stretch/>
        </p:blipFill>
        <p:spPr>
          <a:xfrm>
            <a:off x="86060" y="145294"/>
            <a:ext cx="10736133" cy="656008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132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0943296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5400000">
            <a:off x="8060821" y="2848554"/>
            <a:ext cx="68801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SITE CONDITION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 SOUTHEAST FROM E. 7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STREET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5356" r="18312" b="10368"/>
          <a:stretch/>
        </p:blipFill>
        <p:spPr>
          <a:xfrm>
            <a:off x="139848" y="95250"/>
            <a:ext cx="10649947" cy="665797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439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1334124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8318916" y="3071371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SURROUNDING USES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8635" y="179162"/>
            <a:ext cx="3596299" cy="64648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lIns="91440" tIns="0" rIns="0" bIns="0" rtlCol="0">
            <a:spAutoFit/>
          </a:bodyPr>
          <a:lstStyle/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Ferry Phase III (10-stories)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Ferry Phase II (12-stories)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Ferry Phase I (8-stories)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Ferry Edgewater (8 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Ferry Bridgeview (12 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State Farm at Marina heights (253’)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ADP (144’)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Flour Mill (58’-161’)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Gateway Opus (132’)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Tempe Hayden Butte (333’)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Square (83’)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Light Rail Station at 3</a:t>
            </a:r>
            <a:r>
              <a:rPr lang="en-US" sz="1000" baseline="30000" dirty="0">
                <a:solidFill>
                  <a:schemeClr val="bg1"/>
                </a:solidFill>
              </a:rPr>
              <a:t>rd</a:t>
            </a:r>
            <a:r>
              <a:rPr lang="en-US" sz="1000" dirty="0">
                <a:solidFill>
                  <a:schemeClr val="bg1"/>
                </a:solidFill>
              </a:rPr>
              <a:t> street and Mill Avenue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Hayden Square Condominiums (3-stories above podium garage)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Casa Loma Offices (48’)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Mission Palm Hotel (52’)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Tempe Transportation Center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The Hanover Project (85’)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Residence Inn (146’)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University House (195’)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West Sixth (258’-343’)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Brickyard (75’-96’)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College Ave Commons (5-stories)</a:t>
            </a:r>
          </a:p>
          <a:p>
            <a:pPr marL="363048" indent="-363048">
              <a:buAutoNum type="arabicPeriod"/>
            </a:pPr>
            <a:r>
              <a:rPr lang="en-US" sz="1000" dirty="0" err="1">
                <a:solidFill>
                  <a:schemeClr val="bg1"/>
                </a:solidFill>
              </a:rPr>
              <a:t>Centerpoint</a:t>
            </a:r>
            <a:r>
              <a:rPr lang="en-US" sz="1000" dirty="0">
                <a:solidFill>
                  <a:schemeClr val="bg1"/>
                </a:solidFill>
              </a:rPr>
              <a:t> Chase (81’-109’)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ASU Foundation Center (72’)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University Towers (8-stories)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7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dirty="0">
                <a:solidFill>
                  <a:schemeClr val="bg1"/>
                </a:solidFill>
              </a:rPr>
              <a:t> Street Tempe Mixed-Use (Under const.- 20 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7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dirty="0">
                <a:solidFill>
                  <a:schemeClr val="bg1"/>
                </a:solidFill>
              </a:rPr>
              <a:t> &amp; Forest (Approved - 235’)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All Saints Catholic Newman Center 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House of Tricks (1-story)</a:t>
            </a:r>
          </a:p>
          <a:p>
            <a:pPr marL="363048" indent="-363048">
              <a:buAutoNum type="arabicPeriod"/>
            </a:pPr>
            <a:r>
              <a:rPr lang="en-US" sz="1000" dirty="0" err="1">
                <a:solidFill>
                  <a:schemeClr val="bg1"/>
                </a:solidFill>
              </a:rPr>
              <a:t>Postino</a:t>
            </a:r>
            <a:r>
              <a:rPr lang="en-US" sz="1000" dirty="0">
                <a:solidFill>
                  <a:schemeClr val="bg1"/>
                </a:solidFill>
              </a:rPr>
              <a:t> Annex &amp; Snooze A.M. Eatery (1-story) 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ASU Durham Language Building (6-stories)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ASU Global Institute of Sustainability (3-stories)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First United Methodist Church 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ASU College of Design (4-stories)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Mirabella at ASU (20 stories – approved)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One Hundred Mill  (15 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The Foundry (Under const. -10 stories)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the Hayden (22 stories - proposed)</a:t>
            </a:r>
          </a:p>
          <a:p>
            <a:pPr marL="363048" indent="-363048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Westin Tempe (18 stories- approved) </a:t>
            </a:r>
          </a:p>
          <a:p>
            <a:pPr marL="363048" indent="-363048">
              <a:buAutoNum type="arabicPeriod"/>
            </a:pPr>
            <a:endParaRPr lang="en-US" sz="971" dirty="0">
              <a:solidFill>
                <a:schemeClr val="bg1"/>
              </a:solidFill>
            </a:endParaRPr>
          </a:p>
          <a:p>
            <a:pPr marL="363048" indent="-363048">
              <a:buAutoNum type="arabicPeriod"/>
            </a:pPr>
            <a:endParaRPr lang="en-US" sz="971" dirty="0">
              <a:solidFill>
                <a:schemeClr val="bg1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508279" y="6314705"/>
            <a:ext cx="206752" cy="225323"/>
          </a:xfrm>
          <a:custGeom>
            <a:avLst/>
            <a:gdLst>
              <a:gd name="connsiteX0" fmla="*/ 0 w 895547"/>
              <a:gd name="connsiteY0" fmla="*/ 0 h 1583703"/>
              <a:gd name="connsiteX1" fmla="*/ 886120 w 895547"/>
              <a:gd name="connsiteY1" fmla="*/ 18854 h 1583703"/>
              <a:gd name="connsiteX2" fmla="*/ 895547 w 895547"/>
              <a:gd name="connsiteY2" fmla="*/ 1583703 h 1583703"/>
              <a:gd name="connsiteX3" fmla="*/ 0 w 895547"/>
              <a:gd name="connsiteY3" fmla="*/ 1583703 h 1583703"/>
              <a:gd name="connsiteX4" fmla="*/ 0 w 895547"/>
              <a:gd name="connsiteY4" fmla="*/ 0 h 158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547" h="1583703">
                <a:moveTo>
                  <a:pt x="0" y="0"/>
                </a:moveTo>
                <a:lnTo>
                  <a:pt x="886120" y="18854"/>
                </a:lnTo>
                <a:cubicBezTo>
                  <a:pt x="889262" y="540470"/>
                  <a:pt x="892405" y="1062087"/>
                  <a:pt x="895547" y="1583703"/>
                </a:cubicBezTo>
                <a:lnTo>
                  <a:pt x="0" y="1583703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/>
          </a:p>
        </p:txBody>
      </p:sp>
      <p:sp>
        <p:nvSpPr>
          <p:cNvPr id="66" name="TextBox 65"/>
          <p:cNvSpPr txBox="1"/>
          <p:nvPr/>
        </p:nvSpPr>
        <p:spPr>
          <a:xfrm>
            <a:off x="7781755" y="6282754"/>
            <a:ext cx="33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The Collective on 7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 &amp; Myrtle Project Site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-96"/>
          <a:stretch/>
        </p:blipFill>
        <p:spPr>
          <a:xfrm>
            <a:off x="370610" y="187472"/>
            <a:ext cx="7058025" cy="644602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863132" y="1402060"/>
            <a:ext cx="325947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7041" y="2501000"/>
            <a:ext cx="248312" cy="20939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0159" y="819549"/>
            <a:ext cx="325947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2973" y="744931"/>
            <a:ext cx="259277" cy="317100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2277" y="856927"/>
            <a:ext cx="325947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3038" y="1009950"/>
            <a:ext cx="296317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79303" y="1242742"/>
            <a:ext cx="325947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6028" y="1954606"/>
            <a:ext cx="156624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4820" y="2008457"/>
            <a:ext cx="156624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74212" y="2501000"/>
            <a:ext cx="325947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2343" y="3098671"/>
            <a:ext cx="216769" cy="20939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3072" y="3072283"/>
            <a:ext cx="570408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88980" y="3635874"/>
            <a:ext cx="274092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06528" y="3462091"/>
            <a:ext cx="400991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78888" y="3604434"/>
            <a:ext cx="274092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01196" y="3826671"/>
            <a:ext cx="274092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71419" y="4122987"/>
            <a:ext cx="570408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75230" y="4271144"/>
            <a:ext cx="274092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75624" y="4430057"/>
            <a:ext cx="191476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19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26787" y="4832312"/>
            <a:ext cx="398480" cy="317100"/>
          </a:xfrm>
          <a:prstGeom prst="rect">
            <a:avLst/>
          </a:prstGeom>
          <a:noFill/>
        </p:spPr>
        <p:txBody>
          <a:bodyPr wrap="square" lIns="96807" tIns="48404" rIns="96807" bIns="48404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5283" y="5264749"/>
            <a:ext cx="892575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E. 7</a:t>
            </a:r>
            <a:r>
              <a:rPr lang="en-US" sz="971" b="1" baseline="30000" dirty="0">
                <a:solidFill>
                  <a:schemeClr val="bg1"/>
                </a:solidFill>
              </a:rPr>
              <a:t>TH</a:t>
            </a:r>
            <a:r>
              <a:rPr lang="en-US" sz="971" b="1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699236" y="4109157"/>
            <a:ext cx="964607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S. ASH AVENUE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57810" y="5988889"/>
            <a:ext cx="1238460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E. UNIVERSITY DRIVE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4447508" y="5243780"/>
            <a:ext cx="1220931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S. COLLEGE AVENUE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50038" y="4624872"/>
            <a:ext cx="892575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E. 6</a:t>
            </a:r>
            <a:r>
              <a:rPr lang="en-US" sz="971" b="1" baseline="30000" dirty="0">
                <a:solidFill>
                  <a:schemeClr val="bg1"/>
                </a:solidFill>
              </a:rPr>
              <a:t>TH</a:t>
            </a:r>
            <a:r>
              <a:rPr lang="en-US" sz="971" b="1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02352" y="5082806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66947" y="5055213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78955" y="5726871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55199" y="5768561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24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2216523" y="4150655"/>
            <a:ext cx="985671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S. MILL  AVENUE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3649843" y="4378663"/>
            <a:ext cx="1220931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S. FOREST AVENUE</a:t>
            </a:r>
          </a:p>
        </p:txBody>
      </p:sp>
      <p:sp>
        <p:nvSpPr>
          <p:cNvPr id="45" name="TextBox 44"/>
          <p:cNvSpPr txBox="1"/>
          <p:nvPr/>
        </p:nvSpPr>
        <p:spPr>
          <a:xfrm rot="1118868">
            <a:off x="4877025" y="1872303"/>
            <a:ext cx="1735525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E. RIO SALADO PARKWAY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29770" y="4194727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75230" y="5669875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49694" y="5431349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04599" y="5752723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52757" y="5081345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29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32558" y="4886163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34582" y="6146788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51034" y="6138663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259082" y="6153454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89707" y="6123118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05538" y="6138663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31</a:t>
            </a:r>
          </a:p>
        </p:txBody>
      </p:sp>
      <p:sp>
        <p:nvSpPr>
          <p:cNvPr id="57" name="Freeform 56"/>
          <p:cNvSpPr/>
          <p:nvPr/>
        </p:nvSpPr>
        <p:spPr>
          <a:xfrm>
            <a:off x="3309224" y="5395517"/>
            <a:ext cx="185107" cy="274358"/>
          </a:xfrm>
          <a:custGeom>
            <a:avLst/>
            <a:gdLst>
              <a:gd name="connsiteX0" fmla="*/ 0 w 895547"/>
              <a:gd name="connsiteY0" fmla="*/ 0 h 1583703"/>
              <a:gd name="connsiteX1" fmla="*/ 886120 w 895547"/>
              <a:gd name="connsiteY1" fmla="*/ 18854 h 1583703"/>
              <a:gd name="connsiteX2" fmla="*/ 895547 w 895547"/>
              <a:gd name="connsiteY2" fmla="*/ 1583703 h 1583703"/>
              <a:gd name="connsiteX3" fmla="*/ 0 w 895547"/>
              <a:gd name="connsiteY3" fmla="*/ 1583703 h 1583703"/>
              <a:gd name="connsiteX4" fmla="*/ 0 w 895547"/>
              <a:gd name="connsiteY4" fmla="*/ 0 h 158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547" h="1583703">
                <a:moveTo>
                  <a:pt x="0" y="0"/>
                </a:moveTo>
                <a:lnTo>
                  <a:pt x="886120" y="18854"/>
                </a:lnTo>
                <a:cubicBezTo>
                  <a:pt x="889262" y="540470"/>
                  <a:pt x="892405" y="1062087"/>
                  <a:pt x="895547" y="1583703"/>
                </a:cubicBezTo>
                <a:lnTo>
                  <a:pt x="0" y="1583703"/>
                </a:lnTo>
                <a:lnTo>
                  <a:pt x="0" y="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/>
          </a:p>
        </p:txBody>
      </p:sp>
      <p:sp>
        <p:nvSpPr>
          <p:cNvPr id="58" name="TextBox 57"/>
          <p:cNvSpPr txBox="1"/>
          <p:nvPr/>
        </p:nvSpPr>
        <p:spPr>
          <a:xfrm>
            <a:off x="5519927" y="3522151"/>
            <a:ext cx="1238460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rgbClr val="FFFF79"/>
                </a:solidFill>
              </a:rPr>
              <a:t>SUN DEVIL STADIUM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22604" y="4386488"/>
            <a:ext cx="872396" cy="329214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71" b="1" dirty="0">
                <a:solidFill>
                  <a:srgbClr val="FFFF79"/>
                </a:solidFill>
              </a:rPr>
              <a:t>WELLS FARGO ARENA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779464" y="261551"/>
            <a:ext cx="1263289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TEMPE TOWN LAKE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80651" y="1114674"/>
            <a:ext cx="758460" cy="329214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71" b="1" dirty="0">
                <a:solidFill>
                  <a:srgbClr val="FFFF79"/>
                </a:solidFill>
              </a:rPr>
              <a:t>TEMPE BEACH PARK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82867" y="1996593"/>
            <a:ext cx="248312" cy="20939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36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70597" y="3989825"/>
            <a:ext cx="892575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E. 5</a:t>
            </a:r>
            <a:r>
              <a:rPr lang="en-US" sz="971" b="1" baseline="30000" dirty="0">
                <a:solidFill>
                  <a:schemeClr val="bg1"/>
                </a:solidFill>
              </a:rPr>
              <a:t>TH</a:t>
            </a:r>
            <a:r>
              <a:rPr lang="en-US" sz="971" b="1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2980483" y="5906586"/>
            <a:ext cx="1213942" cy="1646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71" b="1" dirty="0">
                <a:solidFill>
                  <a:schemeClr val="bg1"/>
                </a:solidFill>
              </a:rPr>
              <a:t>S. MYRTLE AVENUE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187748" y="5717265"/>
            <a:ext cx="245518" cy="20939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37</a:t>
            </a:r>
          </a:p>
        </p:txBody>
      </p:sp>
      <p:pic>
        <p:nvPicPr>
          <p:cNvPr id="67" name="Picture 6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8" y="6246167"/>
            <a:ext cx="403657" cy="39563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045025" y="5381918"/>
            <a:ext cx="245518" cy="190052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45720" y="4440087"/>
            <a:ext cx="245518" cy="190052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35" b="1" dirty="0">
                <a:solidFill>
                  <a:srgbClr val="FFFF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07887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1356255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5400000">
            <a:off x="8304167" y="3063997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REQUESTS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919" y="913845"/>
            <a:ext cx="11039167" cy="501675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Amend Planned Area Development Overlay Zoning </a:t>
            </a:r>
            <a:r>
              <a:rPr lang="en-US" sz="3200" b="1" dirty="0">
                <a:solidFill>
                  <a:schemeClr val="bg1"/>
                </a:solidFill>
              </a:rPr>
              <a:t>to establish site specific development standards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u="sng" dirty="0">
                <a:solidFill>
                  <a:schemeClr val="bg1"/>
                </a:solidFill>
              </a:rPr>
              <a:t>Approve Development Plan Review</a:t>
            </a:r>
            <a:r>
              <a:rPr lang="en-US" sz="3200" b="1" dirty="0">
                <a:solidFill>
                  <a:schemeClr val="bg1"/>
                </a:solidFill>
              </a:rPr>
              <a:t> for project’s design, including site and landscape plans and building elevations and materials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u="sng" dirty="0">
                <a:solidFill>
                  <a:schemeClr val="bg1"/>
                </a:solidFill>
              </a:rPr>
              <a:t>Approve Use Permit </a:t>
            </a:r>
            <a:r>
              <a:rPr lang="en-US" sz="3200" b="1" dirty="0">
                <a:solidFill>
                  <a:schemeClr val="bg1"/>
                </a:solidFill>
              </a:rPr>
              <a:t>to allow tandem parking (19 tandem stalls accommodating 38 resident spaces and one tandem stall accommodating 5 car share spaces for resident use)</a:t>
            </a:r>
          </a:p>
        </p:txBody>
      </p:sp>
    </p:spTree>
    <p:extLst>
      <p:ext uri="{BB962C8B-B14F-4D97-AF65-F5344CB8AC3E}">
        <p14:creationId xmlns:p14="http://schemas.microsoft.com/office/powerpoint/2010/main" val="312695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11356255" y="-22123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1941" y="213497"/>
            <a:ext cx="11039167" cy="273921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PAD overlay approved in 2008 to accommodate development up to 306 feet in height, including a 26-story residential tower on the project site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Current PAD allows up to 370 residential units</a:t>
            </a:r>
          </a:p>
          <a:p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800" b="1" i="1" dirty="0">
                <a:solidFill>
                  <a:srgbClr val="00B0F0"/>
                </a:solidFill>
              </a:rPr>
              <a:t>Development proposal represents a bldg. height reduction of +/- 66 feet</a:t>
            </a:r>
          </a:p>
          <a:p>
            <a:endParaRPr lang="en-US" sz="1200" b="1" i="1" dirty="0">
              <a:solidFill>
                <a:srgbClr val="00B0F0"/>
              </a:solidFill>
            </a:endParaRPr>
          </a:p>
          <a:p>
            <a:r>
              <a:rPr lang="en-US" sz="2800" b="1" i="1" dirty="0">
                <a:solidFill>
                  <a:srgbClr val="00B0F0"/>
                </a:solidFill>
              </a:rPr>
              <a:t>Development proposal represents a reduction of 101 residential units 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8304167" y="3079386"/>
            <a:ext cx="68801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2008 PAD OVERLAY ZONING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0" y="3034145"/>
            <a:ext cx="6766917" cy="3693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89123" y="5056174"/>
            <a:ext cx="400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Collective on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&amp; Myrtle Project 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0049" y="5209914"/>
            <a:ext cx="587027" cy="515478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60049" y="4301833"/>
            <a:ext cx="587028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88641" y="3904978"/>
            <a:ext cx="3928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2008 M7 Mixed-Use 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115570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22459" y="672434"/>
            <a:ext cx="1702206" cy="5808600"/>
            <a:chOff x="4022459" y="893414"/>
            <a:chExt cx="1702206" cy="5808600"/>
          </a:xfrm>
        </p:grpSpPr>
        <p:sp>
          <p:nvSpPr>
            <p:cNvPr id="16" name="Rectangle 15"/>
            <p:cNvSpPr/>
            <p:nvPr/>
          </p:nvSpPr>
          <p:spPr>
            <a:xfrm>
              <a:off x="4022459" y="5787904"/>
              <a:ext cx="1702205" cy="914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459" y="3680949"/>
              <a:ext cx="1702205" cy="2106955"/>
            </a:xfrm>
            <a:prstGeom prst="rect">
              <a:avLst/>
            </a:prstGeom>
          </p:spPr>
        </p:pic>
        <p:pic>
          <p:nvPicPr>
            <p:cNvPr id="15" name="Picture 14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460" y="893414"/>
              <a:ext cx="1702205" cy="2787535"/>
            </a:xfrm>
            <a:prstGeom prst="rect">
              <a:avLst/>
            </a:prstGeom>
          </p:spPr>
        </p:pic>
      </p:grpSp>
      <p:cxnSp>
        <p:nvCxnSpPr>
          <p:cNvPr id="7" name="Straight Connector 6"/>
          <p:cNvCxnSpPr/>
          <p:nvPr/>
        </p:nvCxnSpPr>
        <p:spPr>
          <a:xfrm flipH="1">
            <a:off x="11476740" y="-22124"/>
            <a:ext cx="7374" cy="6880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5400000">
            <a:off x="8397995" y="3063995"/>
            <a:ext cx="688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PLAN 2040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958" y="291399"/>
            <a:ext cx="5556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PROJECTED LAND USE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03089" y="309718"/>
            <a:ext cx="531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PROJECTED DENSITY</a:t>
            </a:r>
            <a:endParaRPr lang="en-US" sz="2000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1" t="6975" r="19656" b="7218"/>
          <a:stretch/>
        </p:blipFill>
        <p:spPr>
          <a:xfrm>
            <a:off x="161365" y="674370"/>
            <a:ext cx="3786691" cy="580666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859674" y="2609862"/>
            <a:ext cx="282492" cy="4228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72371" y="6132806"/>
            <a:ext cx="229627" cy="337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09372" y="6058824"/>
            <a:ext cx="118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Collective on 7</a:t>
            </a:r>
            <a:r>
              <a:rPr lang="en-US" sz="1200" b="1" baseline="30000" dirty="0"/>
              <a:t>th</a:t>
            </a:r>
            <a:r>
              <a:rPr lang="en-US" sz="1200" b="1" dirty="0"/>
              <a:t> &amp; Myrtle Project Site</a:t>
            </a: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9" t="664" r="13838" b="-80"/>
          <a:stretch/>
        </p:blipFill>
        <p:spPr>
          <a:xfrm>
            <a:off x="6164132" y="693420"/>
            <a:ext cx="3593056" cy="578761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7528560" y="2594622"/>
            <a:ext cx="448685" cy="704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>
          <a:xfrm>
            <a:off x="9860661" y="3152626"/>
            <a:ext cx="1495230" cy="2486174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61" y="661147"/>
            <a:ext cx="1495230" cy="24901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60661" y="5638800"/>
            <a:ext cx="1495230" cy="849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939260" y="6122458"/>
            <a:ext cx="229627" cy="337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177373" y="6044898"/>
            <a:ext cx="118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Collective on 7</a:t>
            </a:r>
            <a:r>
              <a:rPr lang="en-US" sz="1200" b="1" baseline="30000" dirty="0"/>
              <a:t>th</a:t>
            </a:r>
            <a:r>
              <a:rPr lang="en-US" sz="1200" b="1" dirty="0"/>
              <a:t> &amp; Myrtle Project Site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2459" y="672435"/>
            <a:ext cx="1702205" cy="581622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870662" y="659865"/>
            <a:ext cx="1485229" cy="582879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85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949</Words>
  <Application>Microsoft Office PowerPoint</Application>
  <PresentationFormat>Widescreen</PresentationFormat>
  <Paragraphs>194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Gammage &amp; Burnham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Lane</dc:creator>
  <cp:lastModifiedBy>Jarrad, Cynthia</cp:lastModifiedBy>
  <cp:revision>184</cp:revision>
  <cp:lastPrinted>2017-11-29T19:58:37Z</cp:lastPrinted>
  <dcterms:created xsi:type="dcterms:W3CDTF">2017-07-10T20:24:16Z</dcterms:created>
  <dcterms:modified xsi:type="dcterms:W3CDTF">2018-02-05T17:16:30Z</dcterms:modified>
</cp:coreProperties>
</file>