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8" r:id="rId4"/>
    <p:sldId id="267" r:id="rId5"/>
    <p:sldId id="277" r:id="rId6"/>
    <p:sldId id="272" r:id="rId7"/>
    <p:sldId id="279" r:id="rId8"/>
    <p:sldId id="280" r:id="rId9"/>
    <p:sldId id="265" r:id="rId10"/>
    <p:sldId id="273" r:id="rId11"/>
    <p:sldId id="278" r:id="rId12"/>
    <p:sldId id="274" r:id="rId13"/>
    <p:sldId id="258" r:id="rId14"/>
    <p:sldId id="261" r:id="rId15"/>
    <p:sldId id="266" r:id="rId16"/>
    <p:sldId id="271" r:id="rId17"/>
    <p:sldId id="281" r:id="rId18"/>
    <p:sldId id="287" r:id="rId19"/>
    <p:sldId id="269" r:id="rId20"/>
    <p:sldId id="263" r:id="rId21"/>
    <p:sldId id="264" r:id="rId22"/>
    <p:sldId id="270" r:id="rId23"/>
    <p:sldId id="276" r:id="rId24"/>
    <p:sldId id="282" r:id="rId25"/>
    <p:sldId id="283" r:id="rId26"/>
    <p:sldId id="284" r:id="rId27"/>
    <p:sldId id="285" r:id="rId28"/>
    <p:sldId id="286" r:id="rId29"/>
    <p:sldId id="260" r:id="rId30"/>
    <p:sldId id="262"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41" autoAdjust="0"/>
    <p:restoredTop sz="94660"/>
  </p:normalViewPr>
  <p:slideViewPr>
    <p:cSldViewPr snapToGrid="0">
      <p:cViewPr varScale="1">
        <p:scale>
          <a:sx n="114" d="100"/>
          <a:sy n="114" d="100"/>
        </p:scale>
        <p:origin x="486" y="6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62C7F56-CF9F-455F-8A07-1DA853E86170}" type="datetimeFigureOut">
              <a:rPr lang="en-US" smtClean="0"/>
              <a:t>4/3/2018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91DBEF-B537-4FA5-8358-6062CDD2E33C}" type="slidenum">
              <a:rPr lang="en-US" smtClean="0"/>
              <a:t>‹#›</a:t>
            </a:fld>
            <a:endParaRPr lang="en-US"/>
          </a:p>
        </p:txBody>
      </p:sp>
    </p:spTree>
    <p:extLst>
      <p:ext uri="{BB962C8B-B14F-4D97-AF65-F5344CB8AC3E}">
        <p14:creationId xmlns:p14="http://schemas.microsoft.com/office/powerpoint/2010/main" val="2552601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62C7F56-CF9F-455F-8A07-1DA853E86170}" type="datetimeFigureOut">
              <a:rPr lang="en-US" smtClean="0"/>
              <a:t>4/3/2018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91DBEF-B537-4FA5-8358-6062CDD2E33C}" type="slidenum">
              <a:rPr lang="en-US" smtClean="0"/>
              <a:t>‹#›</a:t>
            </a:fld>
            <a:endParaRPr lang="en-US"/>
          </a:p>
        </p:txBody>
      </p:sp>
    </p:spTree>
    <p:extLst>
      <p:ext uri="{BB962C8B-B14F-4D97-AF65-F5344CB8AC3E}">
        <p14:creationId xmlns:p14="http://schemas.microsoft.com/office/powerpoint/2010/main" val="3198677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662C7F56-CF9F-455F-8A07-1DA853E86170}" type="datetimeFigureOut">
              <a:rPr lang="en-US" smtClean="0"/>
              <a:t>4/3/2018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91DBEF-B537-4FA5-8358-6062CDD2E33C}" type="slidenum">
              <a:rPr lang="en-US" smtClean="0"/>
              <a:t>‹#›</a:t>
            </a:fld>
            <a:endParaRPr lang="en-US"/>
          </a:p>
        </p:txBody>
      </p:sp>
    </p:spTree>
    <p:extLst>
      <p:ext uri="{BB962C8B-B14F-4D97-AF65-F5344CB8AC3E}">
        <p14:creationId xmlns:p14="http://schemas.microsoft.com/office/powerpoint/2010/main" val="3420094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662C7F56-CF9F-455F-8A07-1DA853E86170}" type="datetimeFigureOut">
              <a:rPr lang="en-US" smtClean="0"/>
              <a:t>4/3/2018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91DBEF-B537-4FA5-8358-6062CDD2E33C}"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605509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62C7F56-CF9F-455F-8A07-1DA853E86170}" type="datetimeFigureOut">
              <a:rPr lang="en-US" smtClean="0"/>
              <a:t>4/3/2018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91DBEF-B537-4FA5-8358-6062CDD2E33C}" type="slidenum">
              <a:rPr lang="en-US" smtClean="0"/>
              <a:t>‹#›</a:t>
            </a:fld>
            <a:endParaRPr lang="en-US"/>
          </a:p>
        </p:txBody>
      </p:sp>
    </p:spTree>
    <p:extLst>
      <p:ext uri="{BB962C8B-B14F-4D97-AF65-F5344CB8AC3E}">
        <p14:creationId xmlns:p14="http://schemas.microsoft.com/office/powerpoint/2010/main" val="980231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62C7F56-CF9F-455F-8A07-1DA853E86170}" type="datetimeFigureOut">
              <a:rPr lang="en-US" smtClean="0"/>
              <a:t>4/3/2018</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91DBEF-B537-4FA5-8358-6062CDD2E33C}" type="slidenum">
              <a:rPr lang="en-US" smtClean="0"/>
              <a:t>‹#›</a:t>
            </a:fld>
            <a:endParaRPr lang="en-US"/>
          </a:p>
        </p:txBody>
      </p:sp>
    </p:spTree>
    <p:extLst>
      <p:ext uri="{BB962C8B-B14F-4D97-AF65-F5344CB8AC3E}">
        <p14:creationId xmlns:p14="http://schemas.microsoft.com/office/powerpoint/2010/main" val="1619276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62C7F56-CF9F-455F-8A07-1DA853E86170}" type="datetimeFigureOut">
              <a:rPr lang="en-US" smtClean="0"/>
              <a:t>4/3/2018</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91DBEF-B537-4FA5-8358-6062CDD2E33C}" type="slidenum">
              <a:rPr lang="en-US" smtClean="0"/>
              <a:t>‹#›</a:t>
            </a:fld>
            <a:endParaRPr lang="en-US"/>
          </a:p>
        </p:txBody>
      </p:sp>
    </p:spTree>
    <p:extLst>
      <p:ext uri="{BB962C8B-B14F-4D97-AF65-F5344CB8AC3E}">
        <p14:creationId xmlns:p14="http://schemas.microsoft.com/office/powerpoint/2010/main" val="9952789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2C7F56-CF9F-455F-8A07-1DA853E86170}" type="datetimeFigureOut">
              <a:rPr lang="en-US" smtClean="0"/>
              <a:t>4/3/2018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91DBEF-B537-4FA5-8358-6062CDD2E33C}" type="slidenum">
              <a:rPr lang="en-US" smtClean="0"/>
              <a:t>‹#›</a:t>
            </a:fld>
            <a:endParaRPr lang="en-US"/>
          </a:p>
        </p:txBody>
      </p:sp>
    </p:spTree>
    <p:extLst>
      <p:ext uri="{BB962C8B-B14F-4D97-AF65-F5344CB8AC3E}">
        <p14:creationId xmlns:p14="http://schemas.microsoft.com/office/powerpoint/2010/main" val="4170482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2C7F56-CF9F-455F-8A07-1DA853E86170}" type="datetimeFigureOut">
              <a:rPr lang="en-US" smtClean="0"/>
              <a:t>4/3/2018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91DBEF-B537-4FA5-8358-6062CDD2E33C}" type="slidenum">
              <a:rPr lang="en-US" smtClean="0"/>
              <a:t>‹#›</a:t>
            </a:fld>
            <a:endParaRPr lang="en-US"/>
          </a:p>
        </p:txBody>
      </p:sp>
    </p:spTree>
    <p:extLst>
      <p:ext uri="{BB962C8B-B14F-4D97-AF65-F5344CB8AC3E}">
        <p14:creationId xmlns:p14="http://schemas.microsoft.com/office/powerpoint/2010/main" val="1854659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662C7F56-CF9F-455F-8A07-1DA853E86170}" type="datetimeFigureOut">
              <a:rPr lang="en-US" smtClean="0"/>
              <a:t>4/3/2018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91DBEF-B537-4FA5-8358-6062CDD2E33C}" type="slidenum">
              <a:rPr lang="en-US" smtClean="0"/>
              <a:t>‹#›</a:t>
            </a:fld>
            <a:endParaRPr lang="en-US"/>
          </a:p>
        </p:txBody>
      </p:sp>
    </p:spTree>
    <p:extLst>
      <p:ext uri="{BB962C8B-B14F-4D97-AF65-F5344CB8AC3E}">
        <p14:creationId xmlns:p14="http://schemas.microsoft.com/office/powerpoint/2010/main" val="1933621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62C7F56-CF9F-455F-8A07-1DA853E86170}" type="datetimeFigureOut">
              <a:rPr lang="en-US" smtClean="0"/>
              <a:t>4/3/2018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91DBEF-B537-4FA5-8358-6062CDD2E33C}" type="slidenum">
              <a:rPr lang="en-US" smtClean="0"/>
              <a:t>‹#›</a:t>
            </a:fld>
            <a:endParaRPr lang="en-US"/>
          </a:p>
        </p:txBody>
      </p:sp>
    </p:spTree>
    <p:extLst>
      <p:ext uri="{BB962C8B-B14F-4D97-AF65-F5344CB8AC3E}">
        <p14:creationId xmlns:p14="http://schemas.microsoft.com/office/powerpoint/2010/main" val="3142681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62C7F56-CF9F-455F-8A07-1DA853E86170}" type="datetimeFigureOut">
              <a:rPr lang="en-US" smtClean="0"/>
              <a:t>4/3/2018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91DBEF-B537-4FA5-8358-6062CDD2E33C}" type="slidenum">
              <a:rPr lang="en-US" smtClean="0"/>
              <a:t>‹#›</a:t>
            </a:fld>
            <a:endParaRPr lang="en-US"/>
          </a:p>
        </p:txBody>
      </p:sp>
    </p:spTree>
    <p:extLst>
      <p:ext uri="{BB962C8B-B14F-4D97-AF65-F5344CB8AC3E}">
        <p14:creationId xmlns:p14="http://schemas.microsoft.com/office/powerpoint/2010/main" val="4211138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62C7F56-CF9F-455F-8A07-1DA853E86170}" type="datetimeFigureOut">
              <a:rPr lang="en-US" smtClean="0"/>
              <a:t>4/3/2018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91DBEF-B537-4FA5-8358-6062CDD2E33C}" type="slidenum">
              <a:rPr lang="en-US" smtClean="0"/>
              <a:t>‹#›</a:t>
            </a:fld>
            <a:endParaRPr lang="en-US"/>
          </a:p>
        </p:txBody>
      </p:sp>
    </p:spTree>
    <p:extLst>
      <p:ext uri="{BB962C8B-B14F-4D97-AF65-F5344CB8AC3E}">
        <p14:creationId xmlns:p14="http://schemas.microsoft.com/office/powerpoint/2010/main" val="498428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662C7F56-CF9F-455F-8A07-1DA853E86170}" type="datetimeFigureOut">
              <a:rPr lang="en-US" smtClean="0"/>
              <a:t>4/3/2018</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4091DBEF-B537-4FA5-8358-6062CDD2E33C}" type="slidenum">
              <a:rPr lang="en-US" smtClean="0"/>
              <a:t>‹#›</a:t>
            </a:fld>
            <a:endParaRPr lang="en-US"/>
          </a:p>
        </p:txBody>
      </p:sp>
    </p:spTree>
    <p:extLst>
      <p:ext uri="{BB962C8B-B14F-4D97-AF65-F5344CB8AC3E}">
        <p14:creationId xmlns:p14="http://schemas.microsoft.com/office/powerpoint/2010/main" val="1810960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662C7F56-CF9F-455F-8A07-1DA853E86170}" type="datetimeFigureOut">
              <a:rPr lang="en-US" smtClean="0"/>
              <a:t>4/3/2018</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4091DBEF-B537-4FA5-8358-6062CDD2E33C}" type="slidenum">
              <a:rPr lang="en-US" smtClean="0"/>
              <a:t>‹#›</a:t>
            </a:fld>
            <a:endParaRPr lang="en-US"/>
          </a:p>
        </p:txBody>
      </p:sp>
    </p:spTree>
    <p:extLst>
      <p:ext uri="{BB962C8B-B14F-4D97-AF65-F5344CB8AC3E}">
        <p14:creationId xmlns:p14="http://schemas.microsoft.com/office/powerpoint/2010/main" val="126919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662C7F56-CF9F-455F-8A07-1DA853E86170}" type="datetimeFigureOut">
              <a:rPr lang="en-US" smtClean="0"/>
              <a:t>4/3/2018</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4091DBEF-B537-4FA5-8358-6062CDD2E33C}" type="slidenum">
              <a:rPr lang="en-US" smtClean="0"/>
              <a:t>‹#›</a:t>
            </a:fld>
            <a:endParaRPr lang="en-US"/>
          </a:p>
        </p:txBody>
      </p:sp>
    </p:spTree>
    <p:extLst>
      <p:ext uri="{BB962C8B-B14F-4D97-AF65-F5344CB8AC3E}">
        <p14:creationId xmlns:p14="http://schemas.microsoft.com/office/powerpoint/2010/main" val="3510031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62C7F56-CF9F-455F-8A07-1DA853E86170}" type="datetimeFigureOut">
              <a:rPr lang="en-US" smtClean="0"/>
              <a:t>4/3/2018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91DBEF-B537-4FA5-8358-6062CDD2E33C}" type="slidenum">
              <a:rPr lang="en-US" smtClean="0"/>
              <a:t>‹#›</a:t>
            </a:fld>
            <a:endParaRPr lang="en-US"/>
          </a:p>
        </p:txBody>
      </p:sp>
    </p:spTree>
    <p:extLst>
      <p:ext uri="{BB962C8B-B14F-4D97-AF65-F5344CB8AC3E}">
        <p14:creationId xmlns:p14="http://schemas.microsoft.com/office/powerpoint/2010/main" val="1335702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62C7F56-CF9F-455F-8A07-1DA853E86170}" type="datetimeFigureOut">
              <a:rPr lang="en-US" smtClean="0"/>
              <a:t>4/3/2018</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4091DBEF-B537-4FA5-8358-6062CDD2E33C}" type="slidenum">
              <a:rPr lang="en-US" smtClean="0"/>
              <a:t>‹#›</a:t>
            </a:fld>
            <a:endParaRPr lang="en-US"/>
          </a:p>
        </p:txBody>
      </p:sp>
    </p:spTree>
    <p:extLst>
      <p:ext uri="{BB962C8B-B14F-4D97-AF65-F5344CB8AC3E}">
        <p14:creationId xmlns:p14="http://schemas.microsoft.com/office/powerpoint/2010/main" val="169139229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png"/><Relationship Id="rId1" Type="http://schemas.openxmlformats.org/officeDocument/2006/relationships/slideLayout" Target="../slideLayouts/slideLayout7.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9EC6FFF-3949-4638-A265-B1515909B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C05BC5F-3118-49D0-B18C-5D9CC922C23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0733" y="0"/>
            <a:ext cx="3215640" cy="6858000"/>
          </a:xfrm>
          <a:prstGeom prst="rect">
            <a:avLst/>
          </a:prstGeom>
          <a:solidFill>
            <a:schemeClr val="bg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A4B1E59-3C8A-453C-B841-6AB3B0CF706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53344" y="0"/>
            <a:ext cx="1438656" cy="6858000"/>
          </a:xfrm>
          <a:prstGeom prst="rect">
            <a:avLst/>
          </a:prstGeom>
          <a:solidFill>
            <a:schemeClr val="bg2">
              <a:lumMod val="50000"/>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 name="Title 1">
            <a:extLst>
              <a:ext uri="{FF2B5EF4-FFF2-40B4-BE49-F238E27FC236}">
                <a16:creationId xmlns:a16="http://schemas.microsoft.com/office/drawing/2014/main" id="{CBCBB3F2-8D1B-4336-A818-5CECAF4BA5FE}"/>
              </a:ext>
            </a:extLst>
          </p:cNvPr>
          <p:cNvSpPr>
            <a:spLocks noGrp="1"/>
          </p:cNvSpPr>
          <p:nvPr>
            <p:ph type="ctrTitle"/>
          </p:nvPr>
        </p:nvSpPr>
        <p:spPr>
          <a:xfrm>
            <a:off x="988694" y="1063416"/>
            <a:ext cx="6034406" cy="4811730"/>
          </a:xfrm>
        </p:spPr>
        <p:txBody>
          <a:bodyPr anchor="ctr">
            <a:normAutofit/>
          </a:bodyPr>
          <a:lstStyle/>
          <a:p>
            <a:pPr algn="r"/>
            <a:r>
              <a:rPr lang="en-US" sz="6600" b="1" dirty="0"/>
              <a:t>Millennium at Rio Salado</a:t>
            </a:r>
          </a:p>
        </p:txBody>
      </p:sp>
      <p:sp>
        <p:nvSpPr>
          <p:cNvPr id="3" name="Subtitle 2">
            <a:extLst>
              <a:ext uri="{FF2B5EF4-FFF2-40B4-BE49-F238E27FC236}">
                <a16:creationId xmlns:a16="http://schemas.microsoft.com/office/drawing/2014/main" id="{ABBF00AF-55EC-48C5-A11A-9A7B1DED069C}"/>
              </a:ext>
            </a:extLst>
          </p:cNvPr>
          <p:cNvSpPr>
            <a:spLocks noGrp="1"/>
          </p:cNvSpPr>
          <p:nvPr>
            <p:ph type="subTitle" idx="1"/>
          </p:nvPr>
        </p:nvSpPr>
        <p:spPr>
          <a:xfrm>
            <a:off x="7633222" y="1063416"/>
            <a:ext cx="3215640" cy="4811730"/>
          </a:xfrm>
        </p:spPr>
        <p:txBody>
          <a:bodyPr anchor="ctr">
            <a:normAutofit/>
          </a:bodyPr>
          <a:lstStyle/>
          <a:p>
            <a:r>
              <a:rPr lang="en-US" sz="2400" b="1" cap="none" dirty="0"/>
              <a:t>Development Review Commission</a:t>
            </a:r>
          </a:p>
          <a:p>
            <a:r>
              <a:rPr lang="en-US" sz="2400" b="1" cap="none" dirty="0"/>
              <a:t>Study Session</a:t>
            </a:r>
          </a:p>
          <a:p>
            <a:endParaRPr lang="en-US" b="1" cap="none" dirty="0"/>
          </a:p>
          <a:p>
            <a:r>
              <a:rPr lang="en-US" b="1" cap="none" dirty="0"/>
              <a:t>April 10, 2018</a:t>
            </a:r>
          </a:p>
        </p:txBody>
      </p:sp>
    </p:spTree>
    <p:extLst>
      <p:ext uri="{BB962C8B-B14F-4D97-AF65-F5344CB8AC3E}">
        <p14:creationId xmlns:p14="http://schemas.microsoft.com/office/powerpoint/2010/main" val="1716150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E5459-582F-439E-BE41-A362D9F644EA}"/>
              </a:ext>
            </a:extLst>
          </p:cNvPr>
          <p:cNvSpPr>
            <a:spLocks noGrp="1"/>
          </p:cNvSpPr>
          <p:nvPr>
            <p:ph type="title"/>
          </p:nvPr>
        </p:nvSpPr>
        <p:spPr>
          <a:xfrm>
            <a:off x="603250" y="655918"/>
            <a:ext cx="9404723" cy="1400530"/>
          </a:xfrm>
        </p:spPr>
        <p:txBody>
          <a:bodyPr/>
          <a:lstStyle/>
          <a:p>
            <a:r>
              <a:rPr lang="en-US" sz="5400" b="1" dirty="0"/>
              <a:t>Proposed PAD Standards</a:t>
            </a:r>
          </a:p>
        </p:txBody>
      </p:sp>
      <p:graphicFrame>
        <p:nvGraphicFramePr>
          <p:cNvPr id="4" name="Content Placeholder 3">
            <a:extLst>
              <a:ext uri="{FF2B5EF4-FFF2-40B4-BE49-F238E27FC236}">
                <a16:creationId xmlns:a16="http://schemas.microsoft.com/office/drawing/2014/main" id="{F5767854-E309-4B8D-9A65-DCD575020EEA}"/>
              </a:ext>
            </a:extLst>
          </p:cNvPr>
          <p:cNvGraphicFramePr>
            <a:graphicFrameLocks noGrp="1"/>
          </p:cNvGraphicFramePr>
          <p:nvPr>
            <p:ph idx="1"/>
            <p:extLst>
              <p:ext uri="{D42A27DB-BD31-4B8C-83A1-F6EECF244321}">
                <p14:modId xmlns:p14="http://schemas.microsoft.com/office/powerpoint/2010/main" val="2710482003"/>
              </p:ext>
            </p:extLst>
          </p:nvPr>
        </p:nvGraphicFramePr>
        <p:xfrm>
          <a:off x="928914" y="1693409"/>
          <a:ext cx="10334172" cy="4916226"/>
        </p:xfrm>
        <a:graphic>
          <a:graphicData uri="http://schemas.openxmlformats.org/drawingml/2006/table">
            <a:tbl>
              <a:tblPr firstRow="1" bandRow="1">
                <a:tableStyleId>{00A15C55-8517-42AA-B614-E9B94910E393}</a:tableStyleId>
              </a:tblPr>
              <a:tblGrid>
                <a:gridCol w="4034971">
                  <a:extLst>
                    <a:ext uri="{9D8B030D-6E8A-4147-A177-3AD203B41FA5}">
                      <a16:colId xmlns:a16="http://schemas.microsoft.com/office/drawing/2014/main" val="1751987848"/>
                    </a:ext>
                  </a:extLst>
                </a:gridCol>
                <a:gridCol w="2854477">
                  <a:extLst>
                    <a:ext uri="{9D8B030D-6E8A-4147-A177-3AD203B41FA5}">
                      <a16:colId xmlns:a16="http://schemas.microsoft.com/office/drawing/2014/main" val="517792008"/>
                    </a:ext>
                  </a:extLst>
                </a:gridCol>
                <a:gridCol w="3444724">
                  <a:extLst>
                    <a:ext uri="{9D8B030D-6E8A-4147-A177-3AD203B41FA5}">
                      <a16:colId xmlns:a16="http://schemas.microsoft.com/office/drawing/2014/main" val="3135838103"/>
                    </a:ext>
                  </a:extLst>
                </a:gridCol>
              </a:tblGrid>
              <a:tr h="702318">
                <a:tc>
                  <a:txBody>
                    <a:bodyPr/>
                    <a:lstStyle/>
                    <a:p>
                      <a:r>
                        <a:rPr lang="en-US" sz="3600" dirty="0">
                          <a:solidFill>
                            <a:schemeClr val="bg1"/>
                          </a:solidFill>
                        </a:rPr>
                        <a:t>Standard</a:t>
                      </a:r>
                    </a:p>
                  </a:txBody>
                  <a:tcPr/>
                </a:tc>
                <a:tc>
                  <a:txBody>
                    <a:bodyPr/>
                    <a:lstStyle/>
                    <a:p>
                      <a:pPr algn="ctr"/>
                      <a:r>
                        <a:rPr lang="en-US" sz="3200" dirty="0"/>
                        <a:t>HID Standard</a:t>
                      </a:r>
                    </a:p>
                  </a:txBody>
                  <a:tcPr/>
                </a:tc>
                <a:tc>
                  <a:txBody>
                    <a:bodyPr/>
                    <a:lstStyle/>
                    <a:p>
                      <a:pPr algn="ctr"/>
                      <a:r>
                        <a:rPr lang="en-US" sz="3600" dirty="0"/>
                        <a:t>Proposed PAD</a:t>
                      </a:r>
                    </a:p>
                  </a:txBody>
                  <a:tcPr/>
                </a:tc>
                <a:extLst>
                  <a:ext uri="{0D108BD9-81ED-4DB2-BD59-A6C34878D82A}">
                    <a16:rowId xmlns:a16="http://schemas.microsoft.com/office/drawing/2014/main" val="2833901970"/>
                  </a:ext>
                </a:extLst>
              </a:tr>
              <a:tr h="702318">
                <a:tc>
                  <a:txBody>
                    <a:bodyPr/>
                    <a:lstStyle/>
                    <a:p>
                      <a:r>
                        <a:rPr lang="en-US" sz="2800" dirty="0"/>
                        <a:t>Height</a:t>
                      </a:r>
                    </a:p>
                  </a:txBody>
                  <a:tcPr anchor="ctr"/>
                </a:tc>
                <a:tc>
                  <a:txBody>
                    <a:bodyPr/>
                    <a:lstStyle/>
                    <a:p>
                      <a:pPr algn="ctr"/>
                      <a:r>
                        <a:rPr lang="en-US" sz="3600" dirty="0"/>
                        <a:t>40 feet</a:t>
                      </a:r>
                    </a:p>
                  </a:txBody>
                  <a:tcPr anchor="ctr"/>
                </a:tc>
                <a:tc>
                  <a:txBody>
                    <a:bodyPr/>
                    <a:lstStyle/>
                    <a:p>
                      <a:pPr algn="ctr"/>
                      <a:r>
                        <a:rPr lang="en-US" sz="3600" b="1" dirty="0"/>
                        <a:t>65 feet</a:t>
                      </a:r>
                    </a:p>
                  </a:txBody>
                  <a:tcPr anchor="ctr"/>
                </a:tc>
                <a:extLst>
                  <a:ext uri="{0D108BD9-81ED-4DB2-BD59-A6C34878D82A}">
                    <a16:rowId xmlns:a16="http://schemas.microsoft.com/office/drawing/2014/main" val="2320146593"/>
                  </a:ext>
                </a:extLst>
              </a:tr>
              <a:tr h="702318">
                <a:tc>
                  <a:txBody>
                    <a:bodyPr/>
                    <a:lstStyle/>
                    <a:p>
                      <a:r>
                        <a:rPr lang="en-US" sz="2800" dirty="0"/>
                        <a:t>General Plan Density</a:t>
                      </a:r>
                    </a:p>
                  </a:txBody>
                  <a:tcPr anchor="ctr"/>
                </a:tc>
                <a:tc>
                  <a:txBody>
                    <a:bodyPr/>
                    <a:lstStyle/>
                    <a:p>
                      <a:pPr algn="ctr"/>
                      <a:r>
                        <a:rPr lang="en-US" sz="3600" dirty="0"/>
                        <a:t>65 du/acre</a:t>
                      </a:r>
                    </a:p>
                  </a:txBody>
                  <a:tcPr anchor="ctr"/>
                </a:tc>
                <a:tc>
                  <a:txBody>
                    <a:bodyPr/>
                    <a:lstStyle/>
                    <a:p>
                      <a:pPr algn="ctr"/>
                      <a:r>
                        <a:rPr lang="en-US" sz="3600" dirty="0"/>
                        <a:t>34 du/acre</a:t>
                      </a:r>
                    </a:p>
                  </a:txBody>
                  <a:tcPr anchor="ctr"/>
                </a:tc>
                <a:extLst>
                  <a:ext uri="{0D108BD9-81ED-4DB2-BD59-A6C34878D82A}">
                    <a16:rowId xmlns:a16="http://schemas.microsoft.com/office/drawing/2014/main" val="2267806801"/>
                  </a:ext>
                </a:extLst>
              </a:tr>
              <a:tr h="702318">
                <a:tc>
                  <a:txBody>
                    <a:bodyPr/>
                    <a:lstStyle/>
                    <a:p>
                      <a:r>
                        <a:rPr lang="en-US" sz="2800" dirty="0"/>
                        <a:t>Street Side Setback</a:t>
                      </a:r>
                    </a:p>
                  </a:txBody>
                  <a:tcPr anchor="ctr"/>
                </a:tc>
                <a:tc>
                  <a:txBody>
                    <a:bodyPr/>
                    <a:lstStyle/>
                    <a:p>
                      <a:pPr algn="ctr"/>
                      <a:r>
                        <a:rPr lang="en-US" sz="3600" dirty="0"/>
                        <a:t>25 feet</a:t>
                      </a:r>
                    </a:p>
                  </a:txBody>
                  <a:tcPr anchor="ctr"/>
                </a:tc>
                <a:tc>
                  <a:txBody>
                    <a:bodyPr/>
                    <a:lstStyle/>
                    <a:p>
                      <a:pPr algn="ctr"/>
                      <a:r>
                        <a:rPr lang="en-US" sz="3600" dirty="0"/>
                        <a:t>25 feet</a:t>
                      </a:r>
                    </a:p>
                  </a:txBody>
                  <a:tcPr anchor="ctr"/>
                </a:tc>
                <a:extLst>
                  <a:ext uri="{0D108BD9-81ED-4DB2-BD59-A6C34878D82A}">
                    <a16:rowId xmlns:a16="http://schemas.microsoft.com/office/drawing/2014/main" val="2552184624"/>
                  </a:ext>
                </a:extLst>
              </a:tr>
              <a:tr h="702318">
                <a:tc>
                  <a:txBody>
                    <a:bodyPr/>
                    <a:lstStyle/>
                    <a:p>
                      <a:r>
                        <a:rPr lang="en-US" sz="2800" dirty="0"/>
                        <a:t>Side Setback</a:t>
                      </a:r>
                    </a:p>
                  </a:txBody>
                  <a:tcPr anchor="ctr"/>
                </a:tc>
                <a:tc>
                  <a:txBody>
                    <a:bodyPr/>
                    <a:lstStyle/>
                    <a:p>
                      <a:pPr algn="ctr"/>
                      <a:r>
                        <a:rPr lang="en-US" sz="3600" dirty="0"/>
                        <a:t>0 feet</a:t>
                      </a:r>
                    </a:p>
                  </a:txBody>
                  <a:tcPr anchor="ctr"/>
                </a:tc>
                <a:tc>
                  <a:txBody>
                    <a:bodyPr/>
                    <a:lstStyle/>
                    <a:p>
                      <a:pPr algn="ctr"/>
                      <a:r>
                        <a:rPr lang="en-US" sz="3600" dirty="0"/>
                        <a:t>46 feet</a:t>
                      </a:r>
                    </a:p>
                  </a:txBody>
                  <a:tcPr anchor="ctr"/>
                </a:tc>
                <a:extLst>
                  <a:ext uri="{0D108BD9-81ED-4DB2-BD59-A6C34878D82A}">
                    <a16:rowId xmlns:a16="http://schemas.microsoft.com/office/drawing/2014/main" val="3755573779"/>
                  </a:ext>
                </a:extLst>
              </a:tr>
              <a:tr h="702318">
                <a:tc>
                  <a:txBody>
                    <a:bodyPr/>
                    <a:lstStyle/>
                    <a:p>
                      <a:r>
                        <a:rPr lang="en-US" sz="2800" dirty="0"/>
                        <a:t>Rear Setback</a:t>
                      </a:r>
                    </a:p>
                  </a:txBody>
                  <a:tcPr anchor="ctr"/>
                </a:tc>
                <a:tc>
                  <a:txBody>
                    <a:bodyPr/>
                    <a:lstStyle/>
                    <a:p>
                      <a:pPr algn="ctr"/>
                      <a:r>
                        <a:rPr lang="en-US" sz="3600" dirty="0"/>
                        <a:t>0 feet</a:t>
                      </a:r>
                    </a:p>
                  </a:txBody>
                  <a:tcPr anchor="ctr"/>
                </a:tc>
                <a:tc>
                  <a:txBody>
                    <a:bodyPr/>
                    <a:lstStyle/>
                    <a:p>
                      <a:pPr algn="ctr"/>
                      <a:r>
                        <a:rPr lang="en-US" sz="3600" dirty="0"/>
                        <a:t>63 feet</a:t>
                      </a:r>
                    </a:p>
                  </a:txBody>
                  <a:tcPr anchor="ctr"/>
                </a:tc>
                <a:extLst>
                  <a:ext uri="{0D108BD9-81ED-4DB2-BD59-A6C34878D82A}">
                    <a16:rowId xmlns:a16="http://schemas.microsoft.com/office/drawing/2014/main" val="2065267354"/>
                  </a:ext>
                </a:extLst>
              </a:tr>
              <a:tr h="702318">
                <a:tc>
                  <a:txBody>
                    <a:bodyPr/>
                    <a:lstStyle/>
                    <a:p>
                      <a:r>
                        <a:rPr lang="en-US" sz="2800" dirty="0"/>
                        <a:t>Parking Required</a:t>
                      </a:r>
                    </a:p>
                  </a:txBody>
                  <a:tcPr anchor="ctr"/>
                </a:tc>
                <a:tc>
                  <a:txBody>
                    <a:bodyPr/>
                    <a:lstStyle/>
                    <a:p>
                      <a:pPr algn="ctr"/>
                      <a:r>
                        <a:rPr lang="en-US" sz="3600" dirty="0"/>
                        <a:t>689 spaces</a:t>
                      </a:r>
                    </a:p>
                  </a:txBody>
                  <a:tcPr anchor="ctr"/>
                </a:tc>
                <a:tc>
                  <a:txBody>
                    <a:bodyPr/>
                    <a:lstStyle/>
                    <a:p>
                      <a:pPr algn="ctr"/>
                      <a:r>
                        <a:rPr lang="en-US" sz="3600" b="1" dirty="0"/>
                        <a:t>668 spaces</a:t>
                      </a:r>
                    </a:p>
                  </a:txBody>
                  <a:tcPr anchor="ctr"/>
                </a:tc>
                <a:extLst>
                  <a:ext uri="{0D108BD9-81ED-4DB2-BD59-A6C34878D82A}">
                    <a16:rowId xmlns:a16="http://schemas.microsoft.com/office/drawing/2014/main" val="1060956097"/>
                  </a:ext>
                </a:extLst>
              </a:tr>
            </a:tbl>
          </a:graphicData>
        </a:graphic>
      </p:graphicFrame>
    </p:spTree>
    <p:extLst>
      <p:ext uri="{BB962C8B-B14F-4D97-AF65-F5344CB8AC3E}">
        <p14:creationId xmlns:p14="http://schemas.microsoft.com/office/powerpoint/2010/main" val="1342565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E5459-582F-439E-BE41-A362D9F644EA}"/>
              </a:ext>
            </a:extLst>
          </p:cNvPr>
          <p:cNvSpPr>
            <a:spLocks noGrp="1"/>
          </p:cNvSpPr>
          <p:nvPr>
            <p:ph type="title"/>
          </p:nvPr>
        </p:nvSpPr>
        <p:spPr>
          <a:xfrm>
            <a:off x="603250" y="655918"/>
            <a:ext cx="9404723" cy="1400530"/>
          </a:xfrm>
        </p:spPr>
        <p:txBody>
          <a:bodyPr/>
          <a:lstStyle/>
          <a:p>
            <a:r>
              <a:rPr lang="en-US" sz="5400" b="1" dirty="0"/>
              <a:t>Proposed PAD Standards</a:t>
            </a:r>
          </a:p>
        </p:txBody>
      </p:sp>
      <p:graphicFrame>
        <p:nvGraphicFramePr>
          <p:cNvPr id="4" name="Content Placeholder 3">
            <a:extLst>
              <a:ext uri="{FF2B5EF4-FFF2-40B4-BE49-F238E27FC236}">
                <a16:creationId xmlns:a16="http://schemas.microsoft.com/office/drawing/2014/main" id="{F5767854-E309-4B8D-9A65-DCD575020EEA}"/>
              </a:ext>
            </a:extLst>
          </p:cNvPr>
          <p:cNvGraphicFramePr>
            <a:graphicFrameLocks noGrp="1"/>
          </p:cNvGraphicFramePr>
          <p:nvPr>
            <p:ph idx="1"/>
            <p:extLst>
              <p:ext uri="{D42A27DB-BD31-4B8C-83A1-F6EECF244321}">
                <p14:modId xmlns:p14="http://schemas.microsoft.com/office/powerpoint/2010/main" val="2805484254"/>
              </p:ext>
            </p:extLst>
          </p:nvPr>
        </p:nvGraphicFramePr>
        <p:xfrm>
          <a:off x="928914" y="1693409"/>
          <a:ext cx="10334172" cy="4916226"/>
        </p:xfrm>
        <a:graphic>
          <a:graphicData uri="http://schemas.openxmlformats.org/drawingml/2006/table">
            <a:tbl>
              <a:tblPr firstRow="1" bandRow="1">
                <a:tableStyleId>{00A15C55-8517-42AA-B614-E9B94910E393}</a:tableStyleId>
              </a:tblPr>
              <a:tblGrid>
                <a:gridCol w="4034971">
                  <a:extLst>
                    <a:ext uri="{9D8B030D-6E8A-4147-A177-3AD203B41FA5}">
                      <a16:colId xmlns:a16="http://schemas.microsoft.com/office/drawing/2014/main" val="1751987848"/>
                    </a:ext>
                  </a:extLst>
                </a:gridCol>
                <a:gridCol w="2854477">
                  <a:extLst>
                    <a:ext uri="{9D8B030D-6E8A-4147-A177-3AD203B41FA5}">
                      <a16:colId xmlns:a16="http://schemas.microsoft.com/office/drawing/2014/main" val="517792008"/>
                    </a:ext>
                  </a:extLst>
                </a:gridCol>
                <a:gridCol w="3444724">
                  <a:extLst>
                    <a:ext uri="{9D8B030D-6E8A-4147-A177-3AD203B41FA5}">
                      <a16:colId xmlns:a16="http://schemas.microsoft.com/office/drawing/2014/main" val="3135838103"/>
                    </a:ext>
                  </a:extLst>
                </a:gridCol>
              </a:tblGrid>
              <a:tr h="702318">
                <a:tc>
                  <a:txBody>
                    <a:bodyPr/>
                    <a:lstStyle/>
                    <a:p>
                      <a:r>
                        <a:rPr lang="en-US" sz="3600" dirty="0">
                          <a:solidFill>
                            <a:schemeClr val="bg1"/>
                          </a:solidFill>
                        </a:rPr>
                        <a:t>Standard</a:t>
                      </a:r>
                    </a:p>
                  </a:txBody>
                  <a:tcPr/>
                </a:tc>
                <a:tc>
                  <a:txBody>
                    <a:bodyPr/>
                    <a:lstStyle/>
                    <a:p>
                      <a:pPr algn="ctr"/>
                      <a:r>
                        <a:rPr lang="en-US" sz="2800" dirty="0"/>
                        <a:t>MU-4 Standard</a:t>
                      </a:r>
                    </a:p>
                  </a:txBody>
                  <a:tcPr anchor="ctr"/>
                </a:tc>
                <a:tc>
                  <a:txBody>
                    <a:bodyPr/>
                    <a:lstStyle/>
                    <a:p>
                      <a:pPr algn="ctr"/>
                      <a:r>
                        <a:rPr lang="en-US" sz="3600" dirty="0"/>
                        <a:t>Proposed PAD</a:t>
                      </a:r>
                    </a:p>
                  </a:txBody>
                  <a:tcPr/>
                </a:tc>
                <a:extLst>
                  <a:ext uri="{0D108BD9-81ED-4DB2-BD59-A6C34878D82A}">
                    <a16:rowId xmlns:a16="http://schemas.microsoft.com/office/drawing/2014/main" val="2833901970"/>
                  </a:ext>
                </a:extLst>
              </a:tr>
              <a:tr h="702318">
                <a:tc>
                  <a:txBody>
                    <a:bodyPr/>
                    <a:lstStyle/>
                    <a:p>
                      <a:r>
                        <a:rPr lang="en-US" sz="2800" dirty="0"/>
                        <a:t>Height</a:t>
                      </a:r>
                    </a:p>
                  </a:txBody>
                  <a:tcPr anchor="ctr"/>
                </a:tc>
                <a:tc>
                  <a:txBody>
                    <a:bodyPr/>
                    <a:lstStyle/>
                    <a:p>
                      <a:pPr algn="ctr"/>
                      <a:r>
                        <a:rPr lang="en-US" sz="3200" dirty="0"/>
                        <a:t>No standard</a:t>
                      </a:r>
                    </a:p>
                  </a:txBody>
                  <a:tcPr anchor="ctr"/>
                </a:tc>
                <a:tc>
                  <a:txBody>
                    <a:bodyPr/>
                    <a:lstStyle/>
                    <a:p>
                      <a:pPr algn="ctr"/>
                      <a:r>
                        <a:rPr lang="en-US" sz="3600" b="1" dirty="0"/>
                        <a:t>65 feet</a:t>
                      </a:r>
                    </a:p>
                  </a:txBody>
                  <a:tcPr anchor="ctr"/>
                </a:tc>
                <a:extLst>
                  <a:ext uri="{0D108BD9-81ED-4DB2-BD59-A6C34878D82A}">
                    <a16:rowId xmlns:a16="http://schemas.microsoft.com/office/drawing/2014/main" val="2320146593"/>
                  </a:ext>
                </a:extLst>
              </a:tr>
              <a:tr h="702318">
                <a:tc>
                  <a:txBody>
                    <a:bodyPr/>
                    <a:lstStyle/>
                    <a:p>
                      <a:r>
                        <a:rPr lang="en-US" sz="2800" dirty="0"/>
                        <a:t>General Plan Density</a:t>
                      </a:r>
                    </a:p>
                  </a:txBody>
                  <a:tcPr anchor="ctr"/>
                </a:tc>
                <a:tc>
                  <a:txBody>
                    <a:bodyPr/>
                    <a:lstStyle/>
                    <a:p>
                      <a:pPr algn="ctr"/>
                      <a:r>
                        <a:rPr lang="en-US" sz="3200" dirty="0"/>
                        <a:t>65 du/acre</a:t>
                      </a:r>
                    </a:p>
                  </a:txBody>
                  <a:tcPr anchor="ctr"/>
                </a:tc>
                <a:tc>
                  <a:txBody>
                    <a:bodyPr/>
                    <a:lstStyle/>
                    <a:p>
                      <a:pPr algn="ctr"/>
                      <a:r>
                        <a:rPr lang="en-US" sz="3600" dirty="0"/>
                        <a:t>34 du/acre</a:t>
                      </a:r>
                    </a:p>
                  </a:txBody>
                  <a:tcPr anchor="ctr"/>
                </a:tc>
                <a:extLst>
                  <a:ext uri="{0D108BD9-81ED-4DB2-BD59-A6C34878D82A}">
                    <a16:rowId xmlns:a16="http://schemas.microsoft.com/office/drawing/2014/main" val="2267806801"/>
                  </a:ext>
                </a:extLst>
              </a:tr>
              <a:tr h="702318">
                <a:tc>
                  <a:txBody>
                    <a:bodyPr/>
                    <a:lstStyle/>
                    <a:p>
                      <a:r>
                        <a:rPr lang="en-US" sz="2800" dirty="0"/>
                        <a:t>Street Side Setback</a:t>
                      </a:r>
                    </a:p>
                  </a:txBody>
                  <a:tcPr anchor="ctr"/>
                </a:tc>
                <a:tc>
                  <a:txBody>
                    <a:bodyPr/>
                    <a:lstStyle/>
                    <a:p>
                      <a:pPr algn="ctr"/>
                      <a:r>
                        <a:rPr lang="en-US" sz="3200" dirty="0"/>
                        <a:t>No standard</a:t>
                      </a:r>
                    </a:p>
                  </a:txBody>
                  <a:tcPr anchor="ctr"/>
                </a:tc>
                <a:tc>
                  <a:txBody>
                    <a:bodyPr/>
                    <a:lstStyle/>
                    <a:p>
                      <a:pPr algn="ctr"/>
                      <a:r>
                        <a:rPr lang="en-US" sz="3600" dirty="0"/>
                        <a:t>25 feet</a:t>
                      </a:r>
                    </a:p>
                  </a:txBody>
                  <a:tcPr anchor="ctr"/>
                </a:tc>
                <a:extLst>
                  <a:ext uri="{0D108BD9-81ED-4DB2-BD59-A6C34878D82A}">
                    <a16:rowId xmlns:a16="http://schemas.microsoft.com/office/drawing/2014/main" val="2552184624"/>
                  </a:ext>
                </a:extLst>
              </a:tr>
              <a:tr h="702318">
                <a:tc>
                  <a:txBody>
                    <a:bodyPr/>
                    <a:lstStyle/>
                    <a:p>
                      <a:r>
                        <a:rPr lang="en-US" sz="2800" dirty="0"/>
                        <a:t>Side Setback</a:t>
                      </a:r>
                    </a:p>
                  </a:txBody>
                  <a:tcPr anchor="ctr"/>
                </a:tc>
                <a:tc>
                  <a:txBody>
                    <a:bodyPr/>
                    <a:lstStyle/>
                    <a:p>
                      <a:pPr algn="ctr"/>
                      <a:r>
                        <a:rPr lang="en-US" sz="3200" dirty="0"/>
                        <a:t>No standard</a:t>
                      </a:r>
                    </a:p>
                  </a:txBody>
                  <a:tcPr anchor="ctr"/>
                </a:tc>
                <a:tc>
                  <a:txBody>
                    <a:bodyPr/>
                    <a:lstStyle/>
                    <a:p>
                      <a:pPr algn="ctr"/>
                      <a:r>
                        <a:rPr lang="en-US" sz="3600" dirty="0"/>
                        <a:t>46 feet</a:t>
                      </a:r>
                    </a:p>
                  </a:txBody>
                  <a:tcPr anchor="ctr"/>
                </a:tc>
                <a:extLst>
                  <a:ext uri="{0D108BD9-81ED-4DB2-BD59-A6C34878D82A}">
                    <a16:rowId xmlns:a16="http://schemas.microsoft.com/office/drawing/2014/main" val="3755573779"/>
                  </a:ext>
                </a:extLst>
              </a:tr>
              <a:tr h="702318">
                <a:tc>
                  <a:txBody>
                    <a:bodyPr/>
                    <a:lstStyle/>
                    <a:p>
                      <a:r>
                        <a:rPr lang="en-US" sz="2800" dirty="0"/>
                        <a:t>Rear Setback</a:t>
                      </a:r>
                    </a:p>
                  </a:txBody>
                  <a:tcPr anchor="ctr"/>
                </a:tc>
                <a:tc>
                  <a:txBody>
                    <a:bodyPr/>
                    <a:lstStyle/>
                    <a:p>
                      <a:pPr algn="ctr"/>
                      <a:r>
                        <a:rPr lang="en-US" sz="3200" dirty="0"/>
                        <a:t>No standard</a:t>
                      </a:r>
                    </a:p>
                  </a:txBody>
                  <a:tcPr anchor="ctr"/>
                </a:tc>
                <a:tc>
                  <a:txBody>
                    <a:bodyPr/>
                    <a:lstStyle/>
                    <a:p>
                      <a:pPr algn="ctr"/>
                      <a:r>
                        <a:rPr lang="en-US" sz="3600" dirty="0"/>
                        <a:t>63 feet</a:t>
                      </a:r>
                    </a:p>
                  </a:txBody>
                  <a:tcPr anchor="ctr"/>
                </a:tc>
                <a:extLst>
                  <a:ext uri="{0D108BD9-81ED-4DB2-BD59-A6C34878D82A}">
                    <a16:rowId xmlns:a16="http://schemas.microsoft.com/office/drawing/2014/main" val="2065267354"/>
                  </a:ext>
                </a:extLst>
              </a:tr>
              <a:tr h="702318">
                <a:tc>
                  <a:txBody>
                    <a:bodyPr/>
                    <a:lstStyle/>
                    <a:p>
                      <a:r>
                        <a:rPr lang="en-US" sz="2800" dirty="0"/>
                        <a:t>Parking Required</a:t>
                      </a:r>
                    </a:p>
                  </a:txBody>
                  <a:tcPr anchor="ctr"/>
                </a:tc>
                <a:tc>
                  <a:txBody>
                    <a:bodyPr/>
                    <a:lstStyle/>
                    <a:p>
                      <a:pPr algn="ctr"/>
                      <a:r>
                        <a:rPr lang="en-US" sz="3200" dirty="0"/>
                        <a:t>689 spaces</a:t>
                      </a:r>
                    </a:p>
                  </a:txBody>
                  <a:tcPr anchor="ctr"/>
                </a:tc>
                <a:tc>
                  <a:txBody>
                    <a:bodyPr/>
                    <a:lstStyle/>
                    <a:p>
                      <a:pPr algn="ctr"/>
                      <a:r>
                        <a:rPr lang="en-US" sz="3600" b="1" dirty="0"/>
                        <a:t>668 spaces</a:t>
                      </a:r>
                    </a:p>
                  </a:txBody>
                  <a:tcPr anchor="ctr"/>
                </a:tc>
                <a:extLst>
                  <a:ext uri="{0D108BD9-81ED-4DB2-BD59-A6C34878D82A}">
                    <a16:rowId xmlns:a16="http://schemas.microsoft.com/office/drawing/2014/main" val="1060956097"/>
                  </a:ext>
                </a:extLst>
              </a:tr>
            </a:tbl>
          </a:graphicData>
        </a:graphic>
      </p:graphicFrame>
    </p:spTree>
    <p:extLst>
      <p:ext uri="{BB962C8B-B14F-4D97-AF65-F5344CB8AC3E}">
        <p14:creationId xmlns:p14="http://schemas.microsoft.com/office/powerpoint/2010/main" val="3092207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E5459-582F-439E-BE41-A362D9F644EA}"/>
              </a:ext>
            </a:extLst>
          </p:cNvPr>
          <p:cNvSpPr>
            <a:spLocks noGrp="1"/>
          </p:cNvSpPr>
          <p:nvPr>
            <p:ph type="title"/>
          </p:nvPr>
        </p:nvSpPr>
        <p:spPr>
          <a:xfrm>
            <a:off x="603250" y="655918"/>
            <a:ext cx="9404723" cy="1400530"/>
          </a:xfrm>
        </p:spPr>
        <p:txBody>
          <a:bodyPr/>
          <a:lstStyle/>
          <a:p>
            <a:r>
              <a:rPr lang="en-US" sz="5400" b="1" dirty="0"/>
              <a:t>Parking Study</a:t>
            </a:r>
          </a:p>
        </p:txBody>
      </p:sp>
      <p:sp>
        <p:nvSpPr>
          <p:cNvPr id="5" name="Content Placeholder 4">
            <a:extLst>
              <a:ext uri="{FF2B5EF4-FFF2-40B4-BE49-F238E27FC236}">
                <a16:creationId xmlns:a16="http://schemas.microsoft.com/office/drawing/2014/main" id="{32B8A817-6241-4D74-8992-F271CC4432B5}"/>
              </a:ext>
            </a:extLst>
          </p:cNvPr>
          <p:cNvSpPr>
            <a:spLocks noGrp="1"/>
          </p:cNvSpPr>
          <p:nvPr>
            <p:ph idx="1"/>
          </p:nvPr>
        </p:nvSpPr>
        <p:spPr>
          <a:xfrm>
            <a:off x="1059769" y="1898703"/>
            <a:ext cx="10791145" cy="4449482"/>
          </a:xfrm>
        </p:spPr>
        <p:txBody>
          <a:bodyPr>
            <a:normAutofit/>
          </a:bodyPr>
          <a:lstStyle/>
          <a:p>
            <a:r>
              <a:rPr lang="en-US" sz="3200" dirty="0"/>
              <a:t> </a:t>
            </a:r>
            <a:r>
              <a:rPr lang="en-US" sz="3600" dirty="0"/>
              <a:t>High availability of alternate modes of transportation</a:t>
            </a:r>
          </a:p>
          <a:p>
            <a:pPr lvl="1">
              <a:spcBef>
                <a:spcPts val="0"/>
              </a:spcBef>
              <a:buFont typeface="Wingdings" panose="05000000000000000000" pitchFamily="2" charset="2"/>
              <a:buChar char="v"/>
            </a:pPr>
            <a:r>
              <a:rPr lang="en-US" sz="3400" dirty="0"/>
              <a:t> </a:t>
            </a:r>
            <a:r>
              <a:rPr lang="en-US" sz="3200" dirty="0"/>
              <a:t>Future streetcar route</a:t>
            </a:r>
          </a:p>
          <a:p>
            <a:pPr lvl="1">
              <a:spcBef>
                <a:spcPts val="0"/>
              </a:spcBef>
              <a:buFont typeface="Wingdings" panose="05000000000000000000" pitchFamily="2" charset="2"/>
              <a:buChar char="v"/>
            </a:pPr>
            <a:r>
              <a:rPr lang="en-US" sz="3200" dirty="0"/>
              <a:t> Bus (Valley Metro and Orbit)</a:t>
            </a:r>
          </a:p>
          <a:p>
            <a:pPr lvl="1">
              <a:spcBef>
                <a:spcPts val="0"/>
              </a:spcBef>
              <a:buFont typeface="Wingdings" panose="05000000000000000000" pitchFamily="2" charset="2"/>
              <a:buChar char="v"/>
            </a:pPr>
            <a:r>
              <a:rPr lang="en-US" sz="3200" dirty="0"/>
              <a:t> Pedestrian/bicycle</a:t>
            </a:r>
          </a:p>
          <a:p>
            <a:r>
              <a:rPr lang="en-US" sz="3200" dirty="0"/>
              <a:t> Determined need for parking – 663 spaces (668 provided)</a:t>
            </a:r>
          </a:p>
        </p:txBody>
      </p:sp>
      <p:pic>
        <p:nvPicPr>
          <p:cNvPr id="1026" name="Picture 2" descr="Image result for civtech logo">
            <a:extLst>
              <a:ext uri="{FF2B5EF4-FFF2-40B4-BE49-F238E27FC236}">
                <a16:creationId xmlns:a16="http://schemas.microsoft.com/office/drawing/2014/main" id="{30DC69D5-D8BE-4912-A0AD-64BB7FA215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4311" y="339271"/>
            <a:ext cx="3926071" cy="124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5441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50731B-7EE7-49EB-BAB4-53B7B1EB76DF}"/>
              </a:ext>
            </a:extLst>
          </p:cNvPr>
          <p:cNvPicPr>
            <a:picLocks noChangeAspect="1"/>
          </p:cNvPicPr>
          <p:nvPr/>
        </p:nvPicPr>
        <p:blipFill>
          <a:blip r:embed="rId2"/>
          <a:stretch>
            <a:fillRect/>
          </a:stretch>
        </p:blipFill>
        <p:spPr>
          <a:xfrm>
            <a:off x="577460" y="0"/>
            <a:ext cx="10910079" cy="6858000"/>
          </a:xfrm>
          <a:prstGeom prst="rect">
            <a:avLst/>
          </a:prstGeom>
        </p:spPr>
      </p:pic>
    </p:spTree>
    <p:extLst>
      <p:ext uri="{BB962C8B-B14F-4D97-AF65-F5344CB8AC3E}">
        <p14:creationId xmlns:p14="http://schemas.microsoft.com/office/powerpoint/2010/main" val="3377815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2A6B39-90BB-4CC1-887E-D5E6246A96AB}"/>
              </a:ext>
            </a:extLst>
          </p:cNvPr>
          <p:cNvPicPr>
            <a:picLocks noChangeAspect="1"/>
          </p:cNvPicPr>
          <p:nvPr/>
        </p:nvPicPr>
        <p:blipFill>
          <a:blip r:embed="rId2"/>
          <a:stretch>
            <a:fillRect/>
          </a:stretch>
        </p:blipFill>
        <p:spPr>
          <a:xfrm>
            <a:off x="368300" y="1767879"/>
            <a:ext cx="11303000" cy="4350192"/>
          </a:xfrm>
          <a:prstGeom prst="rect">
            <a:avLst/>
          </a:prstGeom>
        </p:spPr>
      </p:pic>
      <p:sp>
        <p:nvSpPr>
          <p:cNvPr id="4" name="TextBox 3">
            <a:extLst>
              <a:ext uri="{FF2B5EF4-FFF2-40B4-BE49-F238E27FC236}">
                <a16:creationId xmlns:a16="http://schemas.microsoft.com/office/drawing/2014/main" id="{B7911AC2-3962-4EA0-BB2A-A60FC17D0345}"/>
              </a:ext>
            </a:extLst>
          </p:cNvPr>
          <p:cNvSpPr txBox="1"/>
          <p:nvPr/>
        </p:nvSpPr>
        <p:spPr>
          <a:xfrm>
            <a:off x="508000" y="474886"/>
            <a:ext cx="9563100" cy="707886"/>
          </a:xfrm>
          <a:prstGeom prst="rect">
            <a:avLst/>
          </a:prstGeom>
          <a:noFill/>
        </p:spPr>
        <p:txBody>
          <a:bodyPr wrap="square" rtlCol="0">
            <a:spAutoFit/>
          </a:bodyPr>
          <a:lstStyle/>
          <a:p>
            <a:r>
              <a:rPr lang="en-US" sz="4000" dirty="0">
                <a:solidFill>
                  <a:schemeClr val="bg1"/>
                </a:solidFill>
              </a:rPr>
              <a:t>Food Hall Colors and Materials</a:t>
            </a:r>
          </a:p>
        </p:txBody>
      </p:sp>
    </p:spTree>
    <p:extLst>
      <p:ext uri="{BB962C8B-B14F-4D97-AF65-F5344CB8AC3E}">
        <p14:creationId xmlns:p14="http://schemas.microsoft.com/office/powerpoint/2010/main" val="1832174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911AC2-3962-4EA0-BB2A-A60FC17D0345}"/>
              </a:ext>
            </a:extLst>
          </p:cNvPr>
          <p:cNvSpPr txBox="1"/>
          <p:nvPr/>
        </p:nvSpPr>
        <p:spPr>
          <a:xfrm>
            <a:off x="508000" y="474886"/>
            <a:ext cx="9563100" cy="707886"/>
          </a:xfrm>
          <a:prstGeom prst="rect">
            <a:avLst/>
          </a:prstGeom>
          <a:noFill/>
        </p:spPr>
        <p:txBody>
          <a:bodyPr wrap="square" rtlCol="0">
            <a:spAutoFit/>
          </a:bodyPr>
          <a:lstStyle/>
          <a:p>
            <a:r>
              <a:rPr lang="en-US" sz="4000" dirty="0">
                <a:solidFill>
                  <a:schemeClr val="bg1"/>
                </a:solidFill>
              </a:rPr>
              <a:t>Residential Colors and Materials</a:t>
            </a:r>
          </a:p>
        </p:txBody>
      </p:sp>
      <p:pic>
        <p:nvPicPr>
          <p:cNvPr id="2" name="Picture 1">
            <a:extLst>
              <a:ext uri="{FF2B5EF4-FFF2-40B4-BE49-F238E27FC236}">
                <a16:creationId xmlns:a16="http://schemas.microsoft.com/office/drawing/2014/main" id="{38D8227B-D4F9-41F2-8007-B0D6F994AE86}"/>
              </a:ext>
            </a:extLst>
          </p:cNvPr>
          <p:cNvPicPr>
            <a:picLocks noChangeAspect="1"/>
          </p:cNvPicPr>
          <p:nvPr/>
        </p:nvPicPr>
        <p:blipFill>
          <a:blip r:embed="rId2"/>
          <a:stretch>
            <a:fillRect/>
          </a:stretch>
        </p:blipFill>
        <p:spPr>
          <a:xfrm>
            <a:off x="198438" y="1908685"/>
            <a:ext cx="5840372" cy="3557077"/>
          </a:xfrm>
          <a:prstGeom prst="rect">
            <a:avLst/>
          </a:prstGeom>
        </p:spPr>
      </p:pic>
      <p:pic>
        <p:nvPicPr>
          <p:cNvPr id="5" name="Picture 4">
            <a:extLst>
              <a:ext uri="{FF2B5EF4-FFF2-40B4-BE49-F238E27FC236}">
                <a16:creationId xmlns:a16="http://schemas.microsoft.com/office/drawing/2014/main" id="{460EE2BD-5DF9-4497-B67A-B8B3206AF1B7}"/>
              </a:ext>
            </a:extLst>
          </p:cNvPr>
          <p:cNvPicPr>
            <a:picLocks noChangeAspect="1"/>
          </p:cNvPicPr>
          <p:nvPr/>
        </p:nvPicPr>
        <p:blipFill rotWithShape="1">
          <a:blip r:embed="rId3"/>
          <a:srcRect b="742"/>
          <a:stretch/>
        </p:blipFill>
        <p:spPr>
          <a:xfrm>
            <a:off x="6153191" y="1932416"/>
            <a:ext cx="5778500" cy="3427778"/>
          </a:xfrm>
          <a:prstGeom prst="rect">
            <a:avLst/>
          </a:prstGeom>
        </p:spPr>
      </p:pic>
    </p:spTree>
    <p:extLst>
      <p:ext uri="{BB962C8B-B14F-4D97-AF65-F5344CB8AC3E}">
        <p14:creationId xmlns:p14="http://schemas.microsoft.com/office/powerpoint/2010/main" val="1232138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911AC2-3962-4EA0-BB2A-A60FC17D0345}"/>
              </a:ext>
            </a:extLst>
          </p:cNvPr>
          <p:cNvSpPr txBox="1"/>
          <p:nvPr/>
        </p:nvSpPr>
        <p:spPr>
          <a:xfrm>
            <a:off x="597757" y="508545"/>
            <a:ext cx="9563100" cy="923330"/>
          </a:xfrm>
          <a:prstGeom prst="rect">
            <a:avLst/>
          </a:prstGeom>
          <a:noFill/>
        </p:spPr>
        <p:txBody>
          <a:bodyPr wrap="square" rtlCol="0">
            <a:spAutoFit/>
          </a:bodyPr>
          <a:lstStyle/>
          <a:p>
            <a:r>
              <a:rPr lang="en-US" sz="5400" b="1" dirty="0">
                <a:solidFill>
                  <a:schemeClr val="bg1"/>
                </a:solidFill>
              </a:rPr>
              <a:t>Site Plan</a:t>
            </a:r>
          </a:p>
        </p:txBody>
      </p:sp>
      <p:pic>
        <p:nvPicPr>
          <p:cNvPr id="6" name="Picture 5">
            <a:extLst>
              <a:ext uri="{FF2B5EF4-FFF2-40B4-BE49-F238E27FC236}">
                <a16:creationId xmlns:a16="http://schemas.microsoft.com/office/drawing/2014/main" id="{165B2D00-5602-442D-8603-833C4EBCBAF5}"/>
              </a:ext>
            </a:extLst>
          </p:cNvPr>
          <p:cNvPicPr>
            <a:picLocks noChangeAspect="1"/>
          </p:cNvPicPr>
          <p:nvPr/>
        </p:nvPicPr>
        <p:blipFill rotWithShape="1">
          <a:blip r:embed="rId2"/>
          <a:srcRect l="15386" t="11775" b="2008"/>
          <a:stretch/>
        </p:blipFill>
        <p:spPr>
          <a:xfrm>
            <a:off x="8222344" y="159657"/>
            <a:ext cx="3538328" cy="6545943"/>
          </a:xfrm>
          <a:prstGeom prst="rect">
            <a:avLst/>
          </a:prstGeom>
        </p:spPr>
      </p:pic>
      <p:pic>
        <p:nvPicPr>
          <p:cNvPr id="3" name="Picture 2">
            <a:extLst>
              <a:ext uri="{FF2B5EF4-FFF2-40B4-BE49-F238E27FC236}">
                <a16:creationId xmlns:a16="http://schemas.microsoft.com/office/drawing/2014/main" id="{66DD40F2-8E51-410E-9AA2-BD62396D468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6" b="89940" l="0" r="97677">
                        <a14:foregroundMark x1="428" y1="2213" x2="489" y2="93159"/>
                        <a14:foregroundMark x1="489" y1="93159" x2="5257" y2="96177"/>
                        <a14:foregroundMark x1="12254" y1="95782" x2="13080" y2="95735"/>
                        <a14:foregroundMark x1="7347" y1="96059" x2="7622" y2="96043"/>
                        <a14:foregroundMark x1="5257" y1="96177" x2="5987" y2="96136"/>
                        <a14:foregroundMark x1="59337" y1="92219" x2="97922" y2="87525"/>
                        <a14:foregroundMark x1="97922" y1="87525" x2="99817" y2="72032"/>
                        <a14:foregroundMark x1="99817" y1="72032" x2="98900" y2="7847"/>
                        <a14:foregroundMark x1="98900" y1="7847" x2="94377" y2="3219"/>
                        <a14:foregroundMark x1="94377" y1="3219" x2="0" y2="1207"/>
                        <a14:foregroundMark x1="97188" y1="2414" x2="99328" y2="21328"/>
                        <a14:foregroundMark x1="99328" y1="21328" x2="98472" y2="86922"/>
                        <a14:foregroundMark x1="98472" y1="86922" x2="93337" y2="78873"/>
                        <a14:foregroundMark x1="93337" y1="78873" x2="92359" y2="44064"/>
                        <a14:foregroundMark x1="92359" y1="44064" x2="93337" y2="28370"/>
                        <a14:foregroundMark x1="93337" y1="28370" x2="96210" y2="15694"/>
                        <a14:foregroundMark x1="96210" y1="15694" x2="97677" y2="2213"/>
                        <a14:backgroundMark x1="4621" y1="99500" x2="4523" y2="99510"/>
                        <a14:backgroundMark x1="99450" y1="89738" x2="98905" y2="89794"/>
                        <a14:backgroundMark x1="89033" y1="94285" x2="70599" y2="97988"/>
                        <a14:backgroundMark x1="70599" y1="97988" x2="61027" y2="97692"/>
                        <a14:backgroundMark x1="97433" y1="94366" x2="70966" y2="99598"/>
                        <a14:backgroundMark x1="70966" y1="99598" x2="70966" y2="99598"/>
                        <a14:backgroundMark x1="60269" y1="96982" x2="13875" y2="99799"/>
                        <a14:backgroundMark x1="12897" y1="98994" x2="8374" y2="99799"/>
                        <a14:backgroundMark x1="8374" y1="99799" x2="8374" y2="99799"/>
                        <a14:backgroundMark x1="7457" y1="99799" x2="7457" y2="99799"/>
                        <a14:backgroundMark x1="5318" y1="99598" x2="6663" y2="99598"/>
                        <a14:backgroundMark x1="4584" y1="99799" x2="4584" y2="99799"/>
                      </a14:backgroundRemoval>
                    </a14:imgEffect>
                  </a14:imgLayer>
                </a14:imgProps>
              </a:ext>
            </a:extLst>
          </a:blip>
          <a:stretch>
            <a:fillRect/>
          </a:stretch>
        </p:blipFill>
        <p:spPr>
          <a:xfrm rot="16200000">
            <a:off x="7011435" y="2398917"/>
            <a:ext cx="5618731" cy="1775433"/>
          </a:xfrm>
          <a:prstGeom prst="rect">
            <a:avLst/>
          </a:prstGeom>
        </p:spPr>
      </p:pic>
      <p:sp>
        <p:nvSpPr>
          <p:cNvPr id="7" name="TextBox 6">
            <a:extLst>
              <a:ext uri="{FF2B5EF4-FFF2-40B4-BE49-F238E27FC236}">
                <a16:creationId xmlns:a16="http://schemas.microsoft.com/office/drawing/2014/main" id="{779F2876-12C4-438A-9BD4-D9C281A6AA1A}"/>
              </a:ext>
            </a:extLst>
          </p:cNvPr>
          <p:cNvSpPr txBox="1"/>
          <p:nvPr/>
        </p:nvSpPr>
        <p:spPr>
          <a:xfrm>
            <a:off x="552878" y="1769232"/>
            <a:ext cx="8322608" cy="4862870"/>
          </a:xfrm>
          <a:prstGeom prst="rect">
            <a:avLst/>
          </a:prstGeom>
          <a:noFill/>
        </p:spPr>
        <p:txBody>
          <a:bodyPr wrap="square" rtlCol="0">
            <a:spAutoFit/>
          </a:bodyPr>
          <a:lstStyle/>
          <a:p>
            <a:pPr marL="742950" indent="-742950">
              <a:spcAft>
                <a:spcPts val="1800"/>
              </a:spcAft>
              <a:buFont typeface="Wingdings" panose="05000000000000000000" pitchFamily="2" charset="2"/>
              <a:buChar char="Ø"/>
            </a:pPr>
            <a:r>
              <a:rPr lang="en-US" sz="3200" dirty="0">
                <a:solidFill>
                  <a:schemeClr val="bg1"/>
                </a:solidFill>
              </a:rPr>
              <a:t>Food Hall along streetscape</a:t>
            </a:r>
          </a:p>
          <a:p>
            <a:pPr marL="742950" indent="-742950">
              <a:spcAft>
                <a:spcPts val="1800"/>
              </a:spcAft>
              <a:buFont typeface="Wingdings" panose="05000000000000000000" pitchFamily="2" charset="2"/>
              <a:buChar char="Ø"/>
            </a:pPr>
            <a:r>
              <a:rPr lang="en-US" sz="3200" dirty="0">
                <a:solidFill>
                  <a:schemeClr val="bg1"/>
                </a:solidFill>
              </a:rPr>
              <a:t>Potential for vehicular connection   to RIO 2100</a:t>
            </a:r>
          </a:p>
          <a:p>
            <a:pPr marL="742950" indent="-742950">
              <a:spcAft>
                <a:spcPts val="1800"/>
              </a:spcAft>
              <a:buFont typeface="Wingdings" panose="05000000000000000000" pitchFamily="2" charset="2"/>
              <a:buChar char="Ø"/>
            </a:pPr>
            <a:r>
              <a:rPr lang="en-US" sz="3200" dirty="0">
                <a:solidFill>
                  <a:schemeClr val="bg1"/>
                </a:solidFill>
              </a:rPr>
              <a:t>Pedestrian connection between residential / food hall</a:t>
            </a:r>
          </a:p>
          <a:p>
            <a:pPr marL="742950" indent="-742950">
              <a:spcAft>
                <a:spcPts val="600"/>
              </a:spcAft>
              <a:buFont typeface="Wingdings" panose="05000000000000000000" pitchFamily="2" charset="2"/>
              <a:buChar char="Ø"/>
            </a:pPr>
            <a:r>
              <a:rPr lang="en-US" sz="3200" dirty="0">
                <a:solidFill>
                  <a:schemeClr val="bg1"/>
                </a:solidFill>
              </a:rPr>
              <a:t>Luxury multi-family residential</a:t>
            </a:r>
          </a:p>
          <a:p>
            <a:pPr marL="1028700" lvl="1" indent="-571500">
              <a:buFont typeface="Arial" panose="020B0604020202020204" pitchFamily="34" charset="0"/>
              <a:buChar char="•"/>
            </a:pPr>
            <a:r>
              <a:rPr lang="en-US" sz="3200" dirty="0">
                <a:solidFill>
                  <a:schemeClr val="bg1"/>
                </a:solidFill>
              </a:rPr>
              <a:t>7,000 SF Clubhouse</a:t>
            </a:r>
          </a:p>
          <a:p>
            <a:pPr lvl="1"/>
            <a:r>
              <a:rPr lang="en-US" sz="3600" dirty="0">
                <a:solidFill>
                  <a:schemeClr val="bg1"/>
                </a:solidFill>
              </a:rPr>
              <a:t> </a:t>
            </a:r>
          </a:p>
        </p:txBody>
      </p:sp>
    </p:spTree>
    <p:extLst>
      <p:ext uri="{BB962C8B-B14F-4D97-AF65-F5344CB8AC3E}">
        <p14:creationId xmlns:p14="http://schemas.microsoft.com/office/powerpoint/2010/main" val="2941655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525552-A53A-4391-ACC7-0F7C88D91150}"/>
              </a:ext>
            </a:extLst>
          </p:cNvPr>
          <p:cNvPicPr>
            <a:picLocks noChangeAspect="1"/>
          </p:cNvPicPr>
          <p:nvPr/>
        </p:nvPicPr>
        <p:blipFill rotWithShape="1">
          <a:blip r:embed="rId2"/>
          <a:srcRect l="51436" t="36002" r="30976" b="7508"/>
          <a:stretch/>
        </p:blipFill>
        <p:spPr>
          <a:xfrm rot="5400000">
            <a:off x="2666999" y="-2667001"/>
            <a:ext cx="6858000" cy="12192002"/>
          </a:xfrm>
          <a:prstGeom prst="rect">
            <a:avLst/>
          </a:prstGeom>
        </p:spPr>
      </p:pic>
      <p:sp>
        <p:nvSpPr>
          <p:cNvPr id="4" name="TextBox 3">
            <a:extLst>
              <a:ext uri="{FF2B5EF4-FFF2-40B4-BE49-F238E27FC236}">
                <a16:creationId xmlns:a16="http://schemas.microsoft.com/office/drawing/2014/main" id="{B7911AC2-3962-4EA0-BB2A-A60FC17D0345}"/>
              </a:ext>
            </a:extLst>
          </p:cNvPr>
          <p:cNvSpPr txBox="1"/>
          <p:nvPr/>
        </p:nvSpPr>
        <p:spPr>
          <a:xfrm>
            <a:off x="597757" y="508545"/>
            <a:ext cx="7551833" cy="769441"/>
          </a:xfrm>
          <a:prstGeom prst="rect">
            <a:avLst/>
          </a:prstGeom>
          <a:solidFill>
            <a:schemeClr val="tx1"/>
          </a:solidFill>
          <a:ln>
            <a:solidFill>
              <a:schemeClr val="bg1"/>
            </a:solidFill>
          </a:ln>
        </p:spPr>
        <p:txBody>
          <a:bodyPr wrap="square" rtlCol="0">
            <a:spAutoFit/>
          </a:bodyPr>
          <a:lstStyle/>
          <a:p>
            <a:r>
              <a:rPr lang="en-US" sz="4400" b="1" dirty="0">
                <a:solidFill>
                  <a:schemeClr val="bg1"/>
                </a:solidFill>
              </a:rPr>
              <a:t>Pedestrian Circulation Plan</a:t>
            </a:r>
          </a:p>
        </p:txBody>
      </p:sp>
      <p:pic>
        <p:nvPicPr>
          <p:cNvPr id="2" name="Picture 1">
            <a:extLst>
              <a:ext uri="{FF2B5EF4-FFF2-40B4-BE49-F238E27FC236}">
                <a16:creationId xmlns:a16="http://schemas.microsoft.com/office/drawing/2014/main" id="{FEC56628-0D92-484A-8753-E14235E89B80}"/>
              </a:ext>
            </a:extLst>
          </p:cNvPr>
          <p:cNvPicPr>
            <a:picLocks noChangeAspect="1"/>
          </p:cNvPicPr>
          <p:nvPr/>
        </p:nvPicPr>
        <p:blipFill>
          <a:blip r:embed="rId3"/>
          <a:stretch>
            <a:fillRect/>
          </a:stretch>
        </p:blipFill>
        <p:spPr>
          <a:xfrm>
            <a:off x="838200" y="1940420"/>
            <a:ext cx="9489851" cy="3126880"/>
          </a:xfrm>
          <a:prstGeom prst="rect">
            <a:avLst/>
          </a:prstGeom>
        </p:spPr>
      </p:pic>
      <p:sp>
        <p:nvSpPr>
          <p:cNvPr id="12" name="Freeform: Shape 11">
            <a:extLst>
              <a:ext uri="{FF2B5EF4-FFF2-40B4-BE49-F238E27FC236}">
                <a16:creationId xmlns:a16="http://schemas.microsoft.com/office/drawing/2014/main" id="{E0D66F98-2579-4EDA-A062-5C41ED111893}"/>
              </a:ext>
            </a:extLst>
          </p:cNvPr>
          <p:cNvSpPr/>
          <p:nvPr/>
        </p:nvSpPr>
        <p:spPr>
          <a:xfrm>
            <a:off x="895350" y="4229100"/>
            <a:ext cx="9547860" cy="632460"/>
          </a:xfrm>
          <a:custGeom>
            <a:avLst/>
            <a:gdLst>
              <a:gd name="connsiteX0" fmla="*/ 0 w 9547860"/>
              <a:gd name="connsiteY0" fmla="*/ 579120 h 632460"/>
              <a:gd name="connsiteX1" fmla="*/ 247650 w 9547860"/>
              <a:gd name="connsiteY1" fmla="*/ 624840 h 632460"/>
              <a:gd name="connsiteX2" fmla="*/ 594360 w 9547860"/>
              <a:gd name="connsiteY2" fmla="*/ 632460 h 632460"/>
              <a:gd name="connsiteX3" fmla="*/ 1043940 w 9547860"/>
              <a:gd name="connsiteY3" fmla="*/ 586740 h 632460"/>
              <a:gd name="connsiteX4" fmla="*/ 1325880 w 9547860"/>
              <a:gd name="connsiteY4" fmla="*/ 556260 h 632460"/>
              <a:gd name="connsiteX5" fmla="*/ 1744980 w 9547860"/>
              <a:gd name="connsiteY5" fmla="*/ 601980 h 632460"/>
              <a:gd name="connsiteX6" fmla="*/ 1897380 w 9547860"/>
              <a:gd name="connsiteY6" fmla="*/ 586740 h 632460"/>
              <a:gd name="connsiteX7" fmla="*/ 2385060 w 9547860"/>
              <a:gd name="connsiteY7" fmla="*/ 518160 h 632460"/>
              <a:gd name="connsiteX8" fmla="*/ 2712720 w 9547860"/>
              <a:gd name="connsiteY8" fmla="*/ 548640 h 632460"/>
              <a:gd name="connsiteX9" fmla="*/ 2987040 w 9547860"/>
              <a:gd name="connsiteY9" fmla="*/ 556260 h 632460"/>
              <a:gd name="connsiteX10" fmla="*/ 3444240 w 9547860"/>
              <a:gd name="connsiteY10" fmla="*/ 502920 h 632460"/>
              <a:gd name="connsiteX11" fmla="*/ 3642360 w 9547860"/>
              <a:gd name="connsiteY11" fmla="*/ 495300 h 632460"/>
              <a:gd name="connsiteX12" fmla="*/ 3893820 w 9547860"/>
              <a:gd name="connsiteY12" fmla="*/ 525780 h 632460"/>
              <a:gd name="connsiteX13" fmla="*/ 3977640 w 9547860"/>
              <a:gd name="connsiteY13" fmla="*/ 502920 h 632460"/>
              <a:gd name="connsiteX14" fmla="*/ 4000500 w 9547860"/>
              <a:gd name="connsiteY14" fmla="*/ 457200 h 632460"/>
              <a:gd name="connsiteX15" fmla="*/ 3992880 w 9547860"/>
              <a:gd name="connsiteY15" fmla="*/ 320040 h 632460"/>
              <a:gd name="connsiteX16" fmla="*/ 3977640 w 9547860"/>
              <a:gd name="connsiteY16" fmla="*/ 236220 h 632460"/>
              <a:gd name="connsiteX17" fmla="*/ 4312920 w 9547860"/>
              <a:gd name="connsiteY17" fmla="*/ 167640 h 632460"/>
              <a:gd name="connsiteX18" fmla="*/ 9547860 w 9547860"/>
              <a:gd name="connsiteY18" fmla="*/ 0 h 632460"/>
              <a:gd name="connsiteX19" fmla="*/ 9547860 w 9547860"/>
              <a:gd name="connsiteY19" fmla="*/ 0 h 632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47860" h="632460">
                <a:moveTo>
                  <a:pt x="0" y="579120"/>
                </a:moveTo>
                <a:lnTo>
                  <a:pt x="247650" y="624840"/>
                </a:lnTo>
                <a:lnTo>
                  <a:pt x="594360" y="632460"/>
                </a:lnTo>
                <a:lnTo>
                  <a:pt x="1043940" y="586740"/>
                </a:lnTo>
                <a:lnTo>
                  <a:pt x="1325880" y="556260"/>
                </a:lnTo>
                <a:lnTo>
                  <a:pt x="1744980" y="601980"/>
                </a:lnTo>
                <a:lnTo>
                  <a:pt x="1897380" y="586740"/>
                </a:lnTo>
                <a:lnTo>
                  <a:pt x="2385060" y="518160"/>
                </a:lnTo>
                <a:lnTo>
                  <a:pt x="2712720" y="548640"/>
                </a:lnTo>
                <a:lnTo>
                  <a:pt x="2987040" y="556260"/>
                </a:lnTo>
                <a:lnTo>
                  <a:pt x="3444240" y="502920"/>
                </a:lnTo>
                <a:lnTo>
                  <a:pt x="3642360" y="495300"/>
                </a:lnTo>
                <a:lnTo>
                  <a:pt x="3893820" y="525780"/>
                </a:lnTo>
                <a:lnTo>
                  <a:pt x="3977640" y="502920"/>
                </a:lnTo>
                <a:lnTo>
                  <a:pt x="4000500" y="457200"/>
                </a:lnTo>
                <a:lnTo>
                  <a:pt x="3992880" y="320040"/>
                </a:lnTo>
                <a:lnTo>
                  <a:pt x="3977640" y="236220"/>
                </a:lnTo>
                <a:lnTo>
                  <a:pt x="4312920" y="167640"/>
                </a:lnTo>
                <a:lnTo>
                  <a:pt x="9547860" y="0"/>
                </a:lnTo>
                <a:lnTo>
                  <a:pt x="9547860" y="0"/>
                </a:lnTo>
              </a:path>
            </a:pathLst>
          </a:cu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FFC8CD89-CF78-4780-9FD7-CC765F25BA89}"/>
              </a:ext>
            </a:extLst>
          </p:cNvPr>
          <p:cNvSpPr/>
          <p:nvPr/>
        </p:nvSpPr>
        <p:spPr>
          <a:xfrm rot="18303181">
            <a:off x="845820" y="2878104"/>
            <a:ext cx="358140" cy="198120"/>
          </a:xfrm>
          <a:custGeom>
            <a:avLst/>
            <a:gdLst>
              <a:gd name="connsiteX0" fmla="*/ 0 w 358140"/>
              <a:gd name="connsiteY0" fmla="*/ 198120 h 198120"/>
              <a:gd name="connsiteX1" fmla="*/ 182880 w 358140"/>
              <a:gd name="connsiteY1" fmla="*/ 0 h 198120"/>
              <a:gd name="connsiteX2" fmla="*/ 358140 w 358140"/>
              <a:gd name="connsiteY2" fmla="*/ 182880 h 198120"/>
            </a:gdLst>
            <a:ahLst/>
            <a:cxnLst>
              <a:cxn ang="0">
                <a:pos x="connsiteX0" y="connsiteY0"/>
              </a:cxn>
              <a:cxn ang="0">
                <a:pos x="connsiteX1" y="connsiteY1"/>
              </a:cxn>
              <a:cxn ang="0">
                <a:pos x="connsiteX2" y="connsiteY2"/>
              </a:cxn>
            </a:cxnLst>
            <a:rect l="l" t="t" r="r" b="b"/>
            <a:pathLst>
              <a:path w="358140" h="198120">
                <a:moveTo>
                  <a:pt x="0" y="198120"/>
                </a:moveTo>
                <a:lnTo>
                  <a:pt x="182880" y="0"/>
                </a:lnTo>
                <a:lnTo>
                  <a:pt x="358140" y="182880"/>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AE09923-CA6B-4B28-AF83-8D0E71B74190}"/>
              </a:ext>
            </a:extLst>
          </p:cNvPr>
          <p:cNvSpPr/>
          <p:nvPr/>
        </p:nvSpPr>
        <p:spPr>
          <a:xfrm rot="19189612">
            <a:off x="744701" y="4716780"/>
            <a:ext cx="358140" cy="198120"/>
          </a:xfrm>
          <a:custGeom>
            <a:avLst/>
            <a:gdLst>
              <a:gd name="connsiteX0" fmla="*/ 0 w 358140"/>
              <a:gd name="connsiteY0" fmla="*/ 198120 h 198120"/>
              <a:gd name="connsiteX1" fmla="*/ 182880 w 358140"/>
              <a:gd name="connsiteY1" fmla="*/ 0 h 198120"/>
              <a:gd name="connsiteX2" fmla="*/ 358140 w 358140"/>
              <a:gd name="connsiteY2" fmla="*/ 182880 h 198120"/>
            </a:gdLst>
            <a:ahLst/>
            <a:cxnLst>
              <a:cxn ang="0">
                <a:pos x="connsiteX0" y="connsiteY0"/>
              </a:cxn>
              <a:cxn ang="0">
                <a:pos x="connsiteX1" y="connsiteY1"/>
              </a:cxn>
              <a:cxn ang="0">
                <a:pos x="connsiteX2" y="connsiteY2"/>
              </a:cxn>
            </a:cxnLst>
            <a:rect l="l" t="t" r="r" b="b"/>
            <a:pathLst>
              <a:path w="358140" h="198120">
                <a:moveTo>
                  <a:pt x="0" y="198120"/>
                </a:moveTo>
                <a:lnTo>
                  <a:pt x="182880" y="0"/>
                </a:lnTo>
                <a:lnTo>
                  <a:pt x="358140" y="182880"/>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8EDFA881-E900-4526-9AF7-9BCE07D4BE13}"/>
              </a:ext>
            </a:extLst>
          </p:cNvPr>
          <p:cNvSpPr/>
          <p:nvPr/>
        </p:nvSpPr>
        <p:spPr>
          <a:xfrm rot="5143161">
            <a:off x="10264140" y="4130040"/>
            <a:ext cx="358140" cy="198120"/>
          </a:xfrm>
          <a:custGeom>
            <a:avLst/>
            <a:gdLst>
              <a:gd name="connsiteX0" fmla="*/ 0 w 358140"/>
              <a:gd name="connsiteY0" fmla="*/ 198120 h 198120"/>
              <a:gd name="connsiteX1" fmla="*/ 182880 w 358140"/>
              <a:gd name="connsiteY1" fmla="*/ 0 h 198120"/>
              <a:gd name="connsiteX2" fmla="*/ 358140 w 358140"/>
              <a:gd name="connsiteY2" fmla="*/ 182880 h 198120"/>
            </a:gdLst>
            <a:ahLst/>
            <a:cxnLst>
              <a:cxn ang="0">
                <a:pos x="connsiteX0" y="connsiteY0"/>
              </a:cxn>
              <a:cxn ang="0">
                <a:pos x="connsiteX1" y="connsiteY1"/>
              </a:cxn>
              <a:cxn ang="0">
                <a:pos x="connsiteX2" y="connsiteY2"/>
              </a:cxn>
            </a:cxnLst>
            <a:rect l="l" t="t" r="r" b="b"/>
            <a:pathLst>
              <a:path w="358140" h="198120">
                <a:moveTo>
                  <a:pt x="0" y="198120"/>
                </a:moveTo>
                <a:lnTo>
                  <a:pt x="182880" y="0"/>
                </a:lnTo>
                <a:lnTo>
                  <a:pt x="358140" y="182880"/>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53D0C6E2-C8E0-49D5-B204-4A769976F530}"/>
              </a:ext>
            </a:extLst>
          </p:cNvPr>
          <p:cNvSpPr/>
          <p:nvPr/>
        </p:nvSpPr>
        <p:spPr>
          <a:xfrm>
            <a:off x="2350770" y="3307080"/>
            <a:ext cx="2537460" cy="1203960"/>
          </a:xfrm>
          <a:custGeom>
            <a:avLst/>
            <a:gdLst>
              <a:gd name="connsiteX0" fmla="*/ 2537460 w 2537460"/>
              <a:gd name="connsiteY0" fmla="*/ 1150620 h 1203960"/>
              <a:gd name="connsiteX1" fmla="*/ 2286000 w 2537460"/>
              <a:gd name="connsiteY1" fmla="*/ 1203960 h 1203960"/>
              <a:gd name="connsiteX2" fmla="*/ 2255520 w 2537460"/>
              <a:gd name="connsiteY2" fmla="*/ 1089660 h 1203960"/>
              <a:gd name="connsiteX3" fmla="*/ 2217420 w 2537460"/>
              <a:gd name="connsiteY3" fmla="*/ 861060 h 1203960"/>
              <a:gd name="connsiteX4" fmla="*/ 2156460 w 2537460"/>
              <a:gd name="connsiteY4" fmla="*/ 861060 h 1203960"/>
              <a:gd name="connsiteX5" fmla="*/ 2125980 w 2537460"/>
              <a:gd name="connsiteY5" fmla="*/ 434340 h 1203960"/>
              <a:gd name="connsiteX6" fmla="*/ 2141220 w 2537460"/>
              <a:gd name="connsiteY6" fmla="*/ 15240 h 1203960"/>
              <a:gd name="connsiteX7" fmla="*/ 480060 w 2537460"/>
              <a:gd name="connsiteY7" fmla="*/ 0 h 1203960"/>
              <a:gd name="connsiteX8" fmla="*/ 289560 w 2537460"/>
              <a:gd name="connsiteY8" fmla="*/ 53340 h 1203960"/>
              <a:gd name="connsiteX9" fmla="*/ 0 w 2537460"/>
              <a:gd name="connsiteY9" fmla="*/ 3048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37460" h="1203960">
                <a:moveTo>
                  <a:pt x="2537460" y="1150620"/>
                </a:moveTo>
                <a:lnTo>
                  <a:pt x="2286000" y="1203960"/>
                </a:lnTo>
                <a:lnTo>
                  <a:pt x="2255520" y="1089660"/>
                </a:lnTo>
                <a:lnTo>
                  <a:pt x="2217420" y="861060"/>
                </a:lnTo>
                <a:lnTo>
                  <a:pt x="2156460" y="861060"/>
                </a:lnTo>
                <a:lnTo>
                  <a:pt x="2125980" y="434340"/>
                </a:lnTo>
                <a:lnTo>
                  <a:pt x="2141220" y="15240"/>
                </a:lnTo>
                <a:lnTo>
                  <a:pt x="480060" y="0"/>
                </a:lnTo>
                <a:lnTo>
                  <a:pt x="289560" y="53340"/>
                </a:lnTo>
                <a:lnTo>
                  <a:pt x="0" y="30480"/>
                </a:lnTo>
              </a:path>
            </a:pathLst>
          </a:cu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0DA9ABC7-C6AD-43D2-863C-D3F14E8EBB25}"/>
              </a:ext>
            </a:extLst>
          </p:cNvPr>
          <p:cNvSpPr/>
          <p:nvPr/>
        </p:nvSpPr>
        <p:spPr>
          <a:xfrm>
            <a:off x="1024890" y="2948940"/>
            <a:ext cx="1318260" cy="396240"/>
          </a:xfrm>
          <a:custGeom>
            <a:avLst/>
            <a:gdLst>
              <a:gd name="connsiteX0" fmla="*/ 1318260 w 1318260"/>
              <a:gd name="connsiteY0" fmla="*/ 388620 h 396240"/>
              <a:gd name="connsiteX1" fmla="*/ 1021080 w 1318260"/>
              <a:gd name="connsiteY1" fmla="*/ 396240 h 396240"/>
              <a:gd name="connsiteX2" fmla="*/ 777240 w 1318260"/>
              <a:gd name="connsiteY2" fmla="*/ 396240 h 396240"/>
              <a:gd name="connsiteX3" fmla="*/ 739140 w 1318260"/>
              <a:gd name="connsiteY3" fmla="*/ 15240 h 396240"/>
              <a:gd name="connsiteX4" fmla="*/ 0 w 1318260"/>
              <a:gd name="connsiteY4" fmla="*/ 0 h 396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260" h="396240">
                <a:moveTo>
                  <a:pt x="1318260" y="388620"/>
                </a:moveTo>
                <a:lnTo>
                  <a:pt x="1021080" y="396240"/>
                </a:lnTo>
                <a:lnTo>
                  <a:pt x="777240" y="396240"/>
                </a:lnTo>
                <a:lnTo>
                  <a:pt x="739140" y="15240"/>
                </a:lnTo>
                <a:lnTo>
                  <a:pt x="0" y="0"/>
                </a:lnTo>
              </a:path>
            </a:pathLst>
          </a:cu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2058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525552-A53A-4391-ACC7-0F7C88D91150}"/>
              </a:ext>
            </a:extLst>
          </p:cNvPr>
          <p:cNvPicPr>
            <a:picLocks noChangeAspect="1"/>
          </p:cNvPicPr>
          <p:nvPr/>
        </p:nvPicPr>
        <p:blipFill rotWithShape="1">
          <a:blip r:embed="rId2"/>
          <a:srcRect l="51436" t="36002" r="30976" b="7508"/>
          <a:stretch/>
        </p:blipFill>
        <p:spPr>
          <a:xfrm rot="5400000">
            <a:off x="2633443" y="-2667001"/>
            <a:ext cx="6858000" cy="12192002"/>
          </a:xfrm>
          <a:prstGeom prst="rect">
            <a:avLst/>
          </a:prstGeom>
        </p:spPr>
      </p:pic>
      <p:sp>
        <p:nvSpPr>
          <p:cNvPr id="4" name="TextBox 3">
            <a:extLst>
              <a:ext uri="{FF2B5EF4-FFF2-40B4-BE49-F238E27FC236}">
                <a16:creationId xmlns:a16="http://schemas.microsoft.com/office/drawing/2014/main" id="{B7911AC2-3962-4EA0-BB2A-A60FC17D0345}"/>
              </a:ext>
            </a:extLst>
          </p:cNvPr>
          <p:cNvSpPr txBox="1"/>
          <p:nvPr/>
        </p:nvSpPr>
        <p:spPr>
          <a:xfrm>
            <a:off x="597758" y="508545"/>
            <a:ext cx="6335743" cy="769441"/>
          </a:xfrm>
          <a:prstGeom prst="rect">
            <a:avLst/>
          </a:prstGeom>
          <a:solidFill>
            <a:schemeClr val="tx1"/>
          </a:solidFill>
          <a:ln>
            <a:solidFill>
              <a:schemeClr val="bg1"/>
            </a:solidFill>
          </a:ln>
        </p:spPr>
        <p:txBody>
          <a:bodyPr wrap="square" rtlCol="0">
            <a:spAutoFit/>
          </a:bodyPr>
          <a:lstStyle/>
          <a:p>
            <a:pPr algn="ctr"/>
            <a:r>
              <a:rPr lang="en-US" sz="4400" b="1" dirty="0">
                <a:solidFill>
                  <a:schemeClr val="bg1"/>
                </a:solidFill>
              </a:rPr>
              <a:t>Vehicular Connection</a:t>
            </a:r>
          </a:p>
        </p:txBody>
      </p:sp>
      <p:pic>
        <p:nvPicPr>
          <p:cNvPr id="2" name="Picture 1">
            <a:extLst>
              <a:ext uri="{FF2B5EF4-FFF2-40B4-BE49-F238E27FC236}">
                <a16:creationId xmlns:a16="http://schemas.microsoft.com/office/drawing/2014/main" id="{FEC56628-0D92-484A-8753-E14235E89B80}"/>
              </a:ext>
            </a:extLst>
          </p:cNvPr>
          <p:cNvPicPr>
            <a:picLocks noChangeAspect="1"/>
          </p:cNvPicPr>
          <p:nvPr/>
        </p:nvPicPr>
        <p:blipFill>
          <a:blip r:embed="rId3"/>
          <a:stretch>
            <a:fillRect/>
          </a:stretch>
        </p:blipFill>
        <p:spPr>
          <a:xfrm>
            <a:off x="841209" y="1936226"/>
            <a:ext cx="9489851" cy="3126880"/>
          </a:xfrm>
          <a:prstGeom prst="rect">
            <a:avLst/>
          </a:prstGeom>
        </p:spPr>
      </p:pic>
      <p:sp>
        <p:nvSpPr>
          <p:cNvPr id="13" name="Freeform: Shape 12">
            <a:extLst>
              <a:ext uri="{FF2B5EF4-FFF2-40B4-BE49-F238E27FC236}">
                <a16:creationId xmlns:a16="http://schemas.microsoft.com/office/drawing/2014/main" id="{FFC8CD89-CF78-4780-9FD7-CC765F25BA89}"/>
              </a:ext>
            </a:extLst>
          </p:cNvPr>
          <p:cNvSpPr/>
          <p:nvPr/>
        </p:nvSpPr>
        <p:spPr>
          <a:xfrm rot="15924257">
            <a:off x="647831" y="3982183"/>
            <a:ext cx="358140" cy="198120"/>
          </a:xfrm>
          <a:custGeom>
            <a:avLst/>
            <a:gdLst>
              <a:gd name="connsiteX0" fmla="*/ 0 w 358140"/>
              <a:gd name="connsiteY0" fmla="*/ 198120 h 198120"/>
              <a:gd name="connsiteX1" fmla="*/ 182880 w 358140"/>
              <a:gd name="connsiteY1" fmla="*/ 0 h 198120"/>
              <a:gd name="connsiteX2" fmla="*/ 358140 w 358140"/>
              <a:gd name="connsiteY2" fmla="*/ 182880 h 198120"/>
            </a:gdLst>
            <a:ahLst/>
            <a:cxnLst>
              <a:cxn ang="0">
                <a:pos x="connsiteX0" y="connsiteY0"/>
              </a:cxn>
              <a:cxn ang="0">
                <a:pos x="connsiteX1" y="connsiteY1"/>
              </a:cxn>
              <a:cxn ang="0">
                <a:pos x="connsiteX2" y="connsiteY2"/>
              </a:cxn>
            </a:cxnLst>
            <a:rect l="l" t="t" r="r" b="b"/>
            <a:pathLst>
              <a:path w="358140" h="198120">
                <a:moveTo>
                  <a:pt x="0" y="198120"/>
                </a:moveTo>
                <a:lnTo>
                  <a:pt x="182880" y="0"/>
                </a:lnTo>
                <a:lnTo>
                  <a:pt x="358140" y="182880"/>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8EDFA881-E900-4526-9AF7-9BCE07D4BE13}"/>
              </a:ext>
            </a:extLst>
          </p:cNvPr>
          <p:cNvSpPr/>
          <p:nvPr/>
        </p:nvSpPr>
        <p:spPr>
          <a:xfrm rot="5143161">
            <a:off x="10408904" y="4284186"/>
            <a:ext cx="358140" cy="198120"/>
          </a:xfrm>
          <a:custGeom>
            <a:avLst/>
            <a:gdLst>
              <a:gd name="connsiteX0" fmla="*/ 0 w 358140"/>
              <a:gd name="connsiteY0" fmla="*/ 198120 h 198120"/>
              <a:gd name="connsiteX1" fmla="*/ 182880 w 358140"/>
              <a:gd name="connsiteY1" fmla="*/ 0 h 198120"/>
              <a:gd name="connsiteX2" fmla="*/ 358140 w 358140"/>
              <a:gd name="connsiteY2" fmla="*/ 182880 h 198120"/>
            </a:gdLst>
            <a:ahLst/>
            <a:cxnLst>
              <a:cxn ang="0">
                <a:pos x="connsiteX0" y="connsiteY0"/>
              </a:cxn>
              <a:cxn ang="0">
                <a:pos x="connsiteX1" y="connsiteY1"/>
              </a:cxn>
              <a:cxn ang="0">
                <a:pos x="connsiteX2" y="connsiteY2"/>
              </a:cxn>
            </a:cxnLst>
            <a:rect l="l" t="t" r="r" b="b"/>
            <a:pathLst>
              <a:path w="358140" h="198120">
                <a:moveTo>
                  <a:pt x="0" y="198120"/>
                </a:moveTo>
                <a:lnTo>
                  <a:pt x="182880" y="0"/>
                </a:lnTo>
                <a:lnTo>
                  <a:pt x="358140" y="182880"/>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Shape 2">
            <a:extLst>
              <a:ext uri="{FF2B5EF4-FFF2-40B4-BE49-F238E27FC236}">
                <a16:creationId xmlns:a16="http://schemas.microsoft.com/office/drawing/2014/main" id="{407FAA8E-5AE8-4BC8-B701-05B16D69BF35}"/>
              </a:ext>
            </a:extLst>
          </p:cNvPr>
          <p:cNvSpPr/>
          <p:nvPr/>
        </p:nvSpPr>
        <p:spPr>
          <a:xfrm>
            <a:off x="824448" y="4081243"/>
            <a:ext cx="9884099" cy="604007"/>
          </a:xfrm>
          <a:custGeom>
            <a:avLst/>
            <a:gdLst>
              <a:gd name="connsiteX0" fmla="*/ 0 w 9731229"/>
              <a:gd name="connsiteY0" fmla="*/ 0 h 604007"/>
              <a:gd name="connsiteX1" fmla="*/ 352337 w 9731229"/>
              <a:gd name="connsiteY1" fmla="*/ 8389 h 604007"/>
              <a:gd name="connsiteX2" fmla="*/ 570451 w 9731229"/>
              <a:gd name="connsiteY2" fmla="*/ 50334 h 604007"/>
              <a:gd name="connsiteX3" fmla="*/ 721453 w 9731229"/>
              <a:gd name="connsiteY3" fmla="*/ 201336 h 604007"/>
              <a:gd name="connsiteX4" fmla="*/ 952150 w 9731229"/>
              <a:gd name="connsiteY4" fmla="*/ 394283 h 604007"/>
              <a:gd name="connsiteX5" fmla="*/ 1191236 w 9731229"/>
              <a:gd name="connsiteY5" fmla="*/ 570451 h 604007"/>
              <a:gd name="connsiteX6" fmla="*/ 1610686 w 9731229"/>
              <a:gd name="connsiteY6" fmla="*/ 604007 h 604007"/>
              <a:gd name="connsiteX7" fmla="*/ 9731229 w 9731229"/>
              <a:gd name="connsiteY7" fmla="*/ 318782 h 60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31229" h="604007">
                <a:moveTo>
                  <a:pt x="0" y="0"/>
                </a:moveTo>
                <a:lnTo>
                  <a:pt x="352337" y="8389"/>
                </a:lnTo>
                <a:lnTo>
                  <a:pt x="570451" y="50334"/>
                </a:lnTo>
                <a:lnTo>
                  <a:pt x="721453" y="201336"/>
                </a:lnTo>
                <a:lnTo>
                  <a:pt x="952150" y="394283"/>
                </a:lnTo>
                <a:lnTo>
                  <a:pt x="1191236" y="570451"/>
                </a:lnTo>
                <a:lnTo>
                  <a:pt x="1610686" y="604007"/>
                </a:lnTo>
                <a:lnTo>
                  <a:pt x="9731229" y="318782"/>
                </a:lnTo>
              </a:path>
            </a:pathLst>
          </a:cu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4580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911AC2-3962-4EA0-BB2A-A60FC17D0345}"/>
              </a:ext>
            </a:extLst>
          </p:cNvPr>
          <p:cNvSpPr txBox="1"/>
          <p:nvPr/>
        </p:nvSpPr>
        <p:spPr>
          <a:xfrm>
            <a:off x="508000" y="474886"/>
            <a:ext cx="9563100" cy="707886"/>
          </a:xfrm>
          <a:prstGeom prst="rect">
            <a:avLst/>
          </a:prstGeom>
          <a:noFill/>
        </p:spPr>
        <p:txBody>
          <a:bodyPr wrap="square" rtlCol="0">
            <a:spAutoFit/>
          </a:bodyPr>
          <a:lstStyle/>
          <a:p>
            <a:r>
              <a:rPr lang="en-US" sz="4000" b="1" dirty="0">
                <a:solidFill>
                  <a:schemeClr val="bg1"/>
                </a:solidFill>
              </a:rPr>
              <a:t>Clubhouse</a:t>
            </a:r>
          </a:p>
        </p:txBody>
      </p:sp>
      <p:pic>
        <p:nvPicPr>
          <p:cNvPr id="6" name="Picture 5">
            <a:extLst>
              <a:ext uri="{FF2B5EF4-FFF2-40B4-BE49-F238E27FC236}">
                <a16:creationId xmlns:a16="http://schemas.microsoft.com/office/drawing/2014/main" id="{DD233385-237F-4CA6-A914-BF6396045A01}"/>
              </a:ext>
            </a:extLst>
          </p:cNvPr>
          <p:cNvPicPr>
            <a:picLocks noChangeAspect="1"/>
          </p:cNvPicPr>
          <p:nvPr/>
        </p:nvPicPr>
        <p:blipFill rotWithShape="1">
          <a:blip r:embed="rId2"/>
          <a:srcRect r="56752"/>
          <a:stretch/>
        </p:blipFill>
        <p:spPr>
          <a:xfrm>
            <a:off x="331786" y="1459325"/>
            <a:ext cx="4875213" cy="2058987"/>
          </a:xfrm>
          <a:prstGeom prst="rect">
            <a:avLst/>
          </a:prstGeom>
        </p:spPr>
      </p:pic>
      <p:pic>
        <p:nvPicPr>
          <p:cNvPr id="7" name="Picture 6">
            <a:extLst>
              <a:ext uri="{FF2B5EF4-FFF2-40B4-BE49-F238E27FC236}">
                <a16:creationId xmlns:a16="http://schemas.microsoft.com/office/drawing/2014/main" id="{C1F3ADCE-E2C4-4379-A597-85C6947CABD9}"/>
              </a:ext>
            </a:extLst>
          </p:cNvPr>
          <p:cNvPicPr>
            <a:picLocks noChangeAspect="1"/>
          </p:cNvPicPr>
          <p:nvPr/>
        </p:nvPicPr>
        <p:blipFill>
          <a:blip r:embed="rId3"/>
          <a:stretch>
            <a:fillRect/>
          </a:stretch>
        </p:blipFill>
        <p:spPr>
          <a:xfrm>
            <a:off x="5437187" y="198333"/>
            <a:ext cx="6524625" cy="3422754"/>
          </a:xfrm>
          <a:prstGeom prst="rect">
            <a:avLst/>
          </a:prstGeom>
        </p:spPr>
      </p:pic>
      <p:pic>
        <p:nvPicPr>
          <p:cNvPr id="8" name="Picture 7">
            <a:extLst>
              <a:ext uri="{FF2B5EF4-FFF2-40B4-BE49-F238E27FC236}">
                <a16:creationId xmlns:a16="http://schemas.microsoft.com/office/drawing/2014/main" id="{F5BB1734-513B-455F-AB6D-365A5A27768E}"/>
              </a:ext>
            </a:extLst>
          </p:cNvPr>
          <p:cNvPicPr>
            <a:picLocks noChangeAspect="1"/>
          </p:cNvPicPr>
          <p:nvPr/>
        </p:nvPicPr>
        <p:blipFill rotWithShape="1">
          <a:blip r:embed="rId4"/>
          <a:srcRect t="11954"/>
          <a:stretch/>
        </p:blipFill>
        <p:spPr>
          <a:xfrm>
            <a:off x="0" y="3429000"/>
            <a:ext cx="12192000" cy="3429000"/>
          </a:xfrm>
          <a:prstGeom prst="rect">
            <a:avLst/>
          </a:prstGeom>
        </p:spPr>
      </p:pic>
    </p:spTree>
    <p:extLst>
      <p:ext uri="{BB962C8B-B14F-4D97-AF65-F5344CB8AC3E}">
        <p14:creationId xmlns:p14="http://schemas.microsoft.com/office/powerpoint/2010/main" val="220435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962084-57D9-43B0-8BAF-494AF6838817}"/>
              </a:ext>
            </a:extLst>
          </p:cNvPr>
          <p:cNvPicPr>
            <a:picLocks noChangeAspect="1"/>
          </p:cNvPicPr>
          <p:nvPr/>
        </p:nvPicPr>
        <p:blipFill>
          <a:blip r:embed="rId2"/>
          <a:stretch>
            <a:fillRect/>
          </a:stretch>
        </p:blipFill>
        <p:spPr>
          <a:xfrm>
            <a:off x="0" y="54830"/>
            <a:ext cx="12192000" cy="6748339"/>
          </a:xfrm>
          <a:prstGeom prst="rect">
            <a:avLst/>
          </a:prstGeom>
        </p:spPr>
      </p:pic>
      <p:pic>
        <p:nvPicPr>
          <p:cNvPr id="5" name="Picture 4">
            <a:extLst>
              <a:ext uri="{FF2B5EF4-FFF2-40B4-BE49-F238E27FC236}">
                <a16:creationId xmlns:a16="http://schemas.microsoft.com/office/drawing/2014/main" id="{07C49B56-A704-4D8B-8EC2-40242335743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6" b="89940" l="0" r="97677">
                        <a14:foregroundMark x1="428" y1="2213" x2="489" y2="93159"/>
                        <a14:foregroundMark x1="489" y1="93159" x2="5257" y2="96177"/>
                        <a14:foregroundMark x1="12254" y1="95782" x2="13080" y2="95735"/>
                        <a14:foregroundMark x1="7347" y1="96059" x2="7622" y2="96043"/>
                        <a14:foregroundMark x1="5257" y1="96177" x2="5987" y2="96136"/>
                        <a14:foregroundMark x1="59337" y1="92219" x2="97922" y2="87525"/>
                        <a14:foregroundMark x1="97922" y1="87525" x2="99817" y2="72032"/>
                        <a14:foregroundMark x1="99817" y1="72032" x2="98900" y2="7847"/>
                        <a14:foregroundMark x1="98900" y1="7847" x2="94377" y2="3219"/>
                        <a14:foregroundMark x1="94377" y1="3219" x2="0" y2="1207"/>
                        <a14:foregroundMark x1="97188" y1="2414" x2="99328" y2="21328"/>
                        <a14:foregroundMark x1="99328" y1="21328" x2="98472" y2="86922"/>
                        <a14:foregroundMark x1="98472" y1="86922" x2="93337" y2="78873"/>
                        <a14:foregroundMark x1="93337" y1="78873" x2="92359" y2="44064"/>
                        <a14:foregroundMark x1="92359" y1="44064" x2="93337" y2="28370"/>
                        <a14:foregroundMark x1="93337" y1="28370" x2="96210" y2="15694"/>
                        <a14:foregroundMark x1="96210" y1="15694" x2="97677" y2="2213"/>
                        <a14:backgroundMark x1="4621" y1="99500" x2="4523" y2="99510"/>
                        <a14:backgroundMark x1="99450" y1="89738" x2="98905" y2="89794"/>
                        <a14:backgroundMark x1="89033" y1="94285" x2="70599" y2="97988"/>
                        <a14:backgroundMark x1="70599" y1="97988" x2="61027" y2="97692"/>
                        <a14:backgroundMark x1="97433" y1="94366" x2="70966" y2="99598"/>
                        <a14:backgroundMark x1="70966" y1="99598" x2="70966" y2="99598"/>
                        <a14:backgroundMark x1="60269" y1="96982" x2="13875" y2="99799"/>
                        <a14:backgroundMark x1="12897" y1="98994" x2="8374" y2="99799"/>
                        <a14:backgroundMark x1="8374" y1="99799" x2="8374" y2="99799"/>
                        <a14:backgroundMark x1="7457" y1="99799" x2="7457" y2="99799"/>
                        <a14:backgroundMark x1="5318" y1="99598" x2="6663" y2="99598"/>
                        <a14:backgroundMark x1="4584" y1="99799" x2="4584" y2="99799"/>
                      </a14:backgroundRemoval>
                    </a14:imgEffect>
                  </a14:imgLayer>
                </a14:imgProps>
              </a:ext>
            </a:extLst>
          </a:blip>
          <a:stretch>
            <a:fillRect/>
          </a:stretch>
        </p:blipFill>
        <p:spPr>
          <a:xfrm rot="16200000">
            <a:off x="5908876" y="4108249"/>
            <a:ext cx="2905126" cy="917975"/>
          </a:xfrm>
          <a:prstGeom prst="rect">
            <a:avLst/>
          </a:prstGeom>
        </p:spPr>
      </p:pic>
      <p:sp>
        <p:nvSpPr>
          <p:cNvPr id="3" name="Freeform: Shape 2">
            <a:extLst>
              <a:ext uri="{FF2B5EF4-FFF2-40B4-BE49-F238E27FC236}">
                <a16:creationId xmlns:a16="http://schemas.microsoft.com/office/drawing/2014/main" id="{E6CCB614-1BA2-4FFB-8E94-359C71E55469}"/>
              </a:ext>
            </a:extLst>
          </p:cNvPr>
          <p:cNvSpPr/>
          <p:nvPr/>
        </p:nvSpPr>
        <p:spPr>
          <a:xfrm>
            <a:off x="6902451" y="3067050"/>
            <a:ext cx="917976" cy="2952750"/>
          </a:xfrm>
          <a:custGeom>
            <a:avLst/>
            <a:gdLst>
              <a:gd name="connsiteX0" fmla="*/ 12700 w 1079500"/>
              <a:gd name="connsiteY0" fmla="*/ 0 h 3543300"/>
              <a:gd name="connsiteX1" fmla="*/ 0 w 1079500"/>
              <a:gd name="connsiteY1" fmla="*/ 3543300 h 3543300"/>
              <a:gd name="connsiteX2" fmla="*/ 1079500 w 1079500"/>
              <a:gd name="connsiteY2" fmla="*/ 3543300 h 3543300"/>
              <a:gd name="connsiteX3" fmla="*/ 977900 w 1079500"/>
              <a:gd name="connsiteY3" fmla="*/ 0 h 3543300"/>
              <a:gd name="connsiteX4" fmla="*/ 12700 w 1079500"/>
              <a:gd name="connsiteY4" fmla="*/ 0 h 3543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500" h="3543300">
                <a:moveTo>
                  <a:pt x="12700" y="0"/>
                </a:moveTo>
                <a:cubicBezTo>
                  <a:pt x="8467" y="1181100"/>
                  <a:pt x="4233" y="2362200"/>
                  <a:pt x="0" y="3543300"/>
                </a:cubicBezTo>
                <a:lnTo>
                  <a:pt x="1079500" y="3543300"/>
                </a:lnTo>
                <a:lnTo>
                  <a:pt x="977900" y="0"/>
                </a:lnTo>
                <a:lnTo>
                  <a:pt x="12700" y="0"/>
                </a:lnTo>
                <a:close/>
              </a:path>
            </a:pathLst>
          </a:custGeom>
          <a:solidFill>
            <a:schemeClr val="bg2">
              <a:lumMod val="60000"/>
              <a:lumOff val="40000"/>
              <a:alpha val="30000"/>
            </a:schemeClr>
          </a:solidFill>
          <a:ln w="28575">
            <a:solidFill>
              <a:schemeClr val="bg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95435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E8B38D-E4DA-4747-88E8-AC511FD29DA1}"/>
              </a:ext>
            </a:extLst>
          </p:cNvPr>
          <p:cNvPicPr>
            <a:picLocks noChangeAspect="1"/>
          </p:cNvPicPr>
          <p:nvPr/>
        </p:nvPicPr>
        <p:blipFill rotWithShape="1">
          <a:blip r:embed="rId2"/>
          <a:srcRect t="870" b="5151"/>
          <a:stretch/>
        </p:blipFill>
        <p:spPr>
          <a:xfrm>
            <a:off x="0" y="0"/>
            <a:ext cx="12192000" cy="6858000"/>
          </a:xfrm>
          <a:prstGeom prst="rect">
            <a:avLst/>
          </a:prstGeom>
        </p:spPr>
      </p:pic>
      <p:sp>
        <p:nvSpPr>
          <p:cNvPr id="3" name="TextBox 2">
            <a:extLst>
              <a:ext uri="{FF2B5EF4-FFF2-40B4-BE49-F238E27FC236}">
                <a16:creationId xmlns:a16="http://schemas.microsoft.com/office/drawing/2014/main" id="{C109FF40-E493-404F-98EF-A10A08870812}"/>
              </a:ext>
            </a:extLst>
          </p:cNvPr>
          <p:cNvSpPr txBox="1"/>
          <p:nvPr/>
        </p:nvSpPr>
        <p:spPr>
          <a:xfrm>
            <a:off x="6880225" y="379636"/>
            <a:ext cx="5130800" cy="830997"/>
          </a:xfrm>
          <a:prstGeom prst="rect">
            <a:avLst/>
          </a:prstGeom>
          <a:noFill/>
        </p:spPr>
        <p:txBody>
          <a:bodyPr wrap="square" rtlCol="0">
            <a:spAutoFit/>
          </a:bodyPr>
          <a:lstStyle/>
          <a:p>
            <a:r>
              <a:rPr lang="en-US" sz="4800" b="1" dirty="0">
                <a:solidFill>
                  <a:schemeClr val="bg1"/>
                </a:solidFill>
              </a:rPr>
              <a:t>Clubhouse/Pool</a:t>
            </a:r>
          </a:p>
        </p:txBody>
      </p:sp>
    </p:spTree>
    <p:extLst>
      <p:ext uri="{BB962C8B-B14F-4D97-AF65-F5344CB8AC3E}">
        <p14:creationId xmlns:p14="http://schemas.microsoft.com/office/powerpoint/2010/main" val="39837501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D37C04-72AA-45B9-8D3C-B797CBC35FC1}"/>
              </a:ext>
            </a:extLst>
          </p:cNvPr>
          <p:cNvPicPr>
            <a:picLocks noChangeAspect="1"/>
          </p:cNvPicPr>
          <p:nvPr/>
        </p:nvPicPr>
        <p:blipFill rotWithShape="1">
          <a:blip r:embed="rId2"/>
          <a:srcRect l="11191" r="17542"/>
          <a:stretch/>
        </p:blipFill>
        <p:spPr>
          <a:xfrm>
            <a:off x="0" y="0"/>
            <a:ext cx="12192000" cy="6858000"/>
          </a:xfrm>
          <a:prstGeom prst="rect">
            <a:avLst/>
          </a:prstGeom>
        </p:spPr>
      </p:pic>
      <p:sp>
        <p:nvSpPr>
          <p:cNvPr id="3" name="TextBox 2">
            <a:extLst>
              <a:ext uri="{FF2B5EF4-FFF2-40B4-BE49-F238E27FC236}">
                <a16:creationId xmlns:a16="http://schemas.microsoft.com/office/drawing/2014/main" id="{3CB01E42-4EBE-4F52-8BBB-56AC346F6204}"/>
              </a:ext>
            </a:extLst>
          </p:cNvPr>
          <p:cNvSpPr txBox="1"/>
          <p:nvPr/>
        </p:nvSpPr>
        <p:spPr>
          <a:xfrm>
            <a:off x="7261225" y="551086"/>
            <a:ext cx="4864100" cy="830997"/>
          </a:xfrm>
          <a:prstGeom prst="rect">
            <a:avLst/>
          </a:prstGeom>
          <a:noFill/>
        </p:spPr>
        <p:txBody>
          <a:bodyPr wrap="square" rtlCol="0">
            <a:spAutoFit/>
          </a:bodyPr>
          <a:lstStyle/>
          <a:p>
            <a:r>
              <a:rPr lang="en-US" sz="4800" b="1" dirty="0">
                <a:solidFill>
                  <a:schemeClr val="bg1"/>
                </a:solidFill>
              </a:rPr>
              <a:t>Multi-family</a:t>
            </a:r>
          </a:p>
        </p:txBody>
      </p:sp>
    </p:spTree>
    <p:extLst>
      <p:ext uri="{BB962C8B-B14F-4D97-AF65-F5344CB8AC3E}">
        <p14:creationId xmlns:p14="http://schemas.microsoft.com/office/powerpoint/2010/main" val="17102138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B5EE0B-D961-47D6-827A-7AA23A825D06}"/>
              </a:ext>
            </a:extLst>
          </p:cNvPr>
          <p:cNvPicPr>
            <a:picLocks noChangeAspect="1"/>
          </p:cNvPicPr>
          <p:nvPr/>
        </p:nvPicPr>
        <p:blipFill rotWithShape="1">
          <a:blip r:embed="rId2"/>
          <a:srcRect l="6196" r="9437"/>
          <a:stretch/>
        </p:blipFill>
        <p:spPr>
          <a:xfrm>
            <a:off x="-1" y="216451"/>
            <a:ext cx="12192001" cy="6425097"/>
          </a:xfrm>
          <a:prstGeom prst="rect">
            <a:avLst/>
          </a:prstGeom>
        </p:spPr>
      </p:pic>
    </p:spTree>
    <p:extLst>
      <p:ext uri="{BB962C8B-B14F-4D97-AF65-F5344CB8AC3E}">
        <p14:creationId xmlns:p14="http://schemas.microsoft.com/office/powerpoint/2010/main" val="9704769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F018E-1168-41CA-878B-62C1B194B961}"/>
              </a:ext>
            </a:extLst>
          </p:cNvPr>
          <p:cNvSpPr>
            <a:spLocks noGrp="1"/>
          </p:cNvSpPr>
          <p:nvPr>
            <p:ph type="title"/>
          </p:nvPr>
        </p:nvSpPr>
        <p:spPr>
          <a:xfrm>
            <a:off x="965425" y="4182889"/>
            <a:ext cx="9404723" cy="1400530"/>
          </a:xfrm>
        </p:spPr>
        <p:txBody>
          <a:bodyPr/>
          <a:lstStyle/>
          <a:p>
            <a:r>
              <a:rPr lang="en-US" sz="6600" b="1" dirty="0"/>
              <a:t>Thank you!</a:t>
            </a:r>
          </a:p>
        </p:txBody>
      </p:sp>
    </p:spTree>
    <p:extLst>
      <p:ext uri="{BB962C8B-B14F-4D97-AF65-F5344CB8AC3E}">
        <p14:creationId xmlns:p14="http://schemas.microsoft.com/office/powerpoint/2010/main" val="42795342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126" y="218256"/>
            <a:ext cx="10256351" cy="1400530"/>
          </a:xfrm>
        </p:spPr>
        <p:txBody>
          <a:bodyPr/>
          <a:lstStyle/>
          <a:p>
            <a:r>
              <a:rPr lang="en-US" sz="4400" b="1" dirty="0"/>
              <a:t>Use Permit Criteria</a:t>
            </a:r>
          </a:p>
        </p:txBody>
      </p:sp>
      <p:sp>
        <p:nvSpPr>
          <p:cNvPr id="4" name="Content Placeholder 3"/>
          <p:cNvSpPr>
            <a:spLocks noGrp="1"/>
          </p:cNvSpPr>
          <p:nvPr>
            <p:ph sz="half" idx="2"/>
          </p:nvPr>
        </p:nvSpPr>
        <p:spPr>
          <a:xfrm>
            <a:off x="659258" y="1425750"/>
            <a:ext cx="11257303" cy="4435231"/>
          </a:xfrm>
        </p:spPr>
        <p:txBody>
          <a:bodyPr>
            <a:normAutofit/>
          </a:bodyPr>
          <a:lstStyle/>
          <a:p>
            <a:r>
              <a:rPr lang="en-US" sz="3600" i="1" dirty="0"/>
              <a:t> Use will not cause any significant vehicular or pedestrian traffic in adjacent areas.</a:t>
            </a:r>
          </a:p>
          <a:p>
            <a:pPr marL="457200" lvl="1" indent="0">
              <a:buNone/>
            </a:pPr>
            <a:r>
              <a:rPr lang="en-US" sz="3200" b="1" dirty="0"/>
              <a:t>Response:  </a:t>
            </a:r>
            <a:r>
              <a:rPr lang="en-US" sz="3200" dirty="0"/>
              <a:t>The garage tandem spaces are located on the interior garage section of the residential component and would not have any impact on traffic.  </a:t>
            </a:r>
            <a:endParaRPr lang="en-US" sz="3200" b="1" dirty="0"/>
          </a:p>
        </p:txBody>
      </p:sp>
    </p:spTree>
    <p:extLst>
      <p:ext uri="{BB962C8B-B14F-4D97-AF65-F5344CB8AC3E}">
        <p14:creationId xmlns:p14="http://schemas.microsoft.com/office/powerpoint/2010/main" val="27403973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126" y="218256"/>
            <a:ext cx="10256351" cy="1400530"/>
          </a:xfrm>
        </p:spPr>
        <p:txBody>
          <a:bodyPr/>
          <a:lstStyle/>
          <a:p>
            <a:r>
              <a:rPr lang="en-US" sz="4400" b="1" dirty="0"/>
              <a:t>Use Permit Criteria</a:t>
            </a:r>
          </a:p>
        </p:txBody>
      </p:sp>
      <p:sp>
        <p:nvSpPr>
          <p:cNvPr id="4" name="Content Placeholder 3"/>
          <p:cNvSpPr>
            <a:spLocks noGrp="1"/>
          </p:cNvSpPr>
          <p:nvPr>
            <p:ph sz="half" idx="2"/>
          </p:nvPr>
        </p:nvSpPr>
        <p:spPr>
          <a:xfrm>
            <a:off x="650870" y="1316693"/>
            <a:ext cx="11257303" cy="4435231"/>
          </a:xfrm>
        </p:spPr>
        <p:txBody>
          <a:bodyPr>
            <a:normAutofit/>
          </a:bodyPr>
          <a:lstStyle/>
          <a:p>
            <a:r>
              <a:rPr lang="en-US" sz="3200" i="1" dirty="0"/>
              <a:t> The use will not cause any nuisance arising from the emission of odor, dust, gas, noise, vibration, smoke, heat, or glare at any level exceeding that of ambient conditions.</a:t>
            </a:r>
          </a:p>
          <a:p>
            <a:pPr marL="457200" lvl="1" indent="0">
              <a:buNone/>
            </a:pPr>
            <a:r>
              <a:rPr lang="en-US" sz="3200" b="1" dirty="0"/>
              <a:t>Response:  </a:t>
            </a:r>
            <a:r>
              <a:rPr lang="en-US" sz="3200" dirty="0"/>
              <a:t>There would not be any nuisance of that kind generated by the tandem spaces. The number of vehicles would remain constant regardless of parking design.</a:t>
            </a:r>
            <a:endParaRPr lang="en-US" sz="3200" b="1" dirty="0"/>
          </a:p>
        </p:txBody>
      </p:sp>
    </p:spTree>
    <p:extLst>
      <p:ext uri="{BB962C8B-B14F-4D97-AF65-F5344CB8AC3E}">
        <p14:creationId xmlns:p14="http://schemas.microsoft.com/office/powerpoint/2010/main" val="24656632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126" y="218256"/>
            <a:ext cx="10256351" cy="1400530"/>
          </a:xfrm>
        </p:spPr>
        <p:txBody>
          <a:bodyPr/>
          <a:lstStyle/>
          <a:p>
            <a:r>
              <a:rPr lang="en-US" sz="4400" b="1" dirty="0"/>
              <a:t>Use Permit Criteria</a:t>
            </a:r>
          </a:p>
        </p:txBody>
      </p:sp>
      <p:sp>
        <p:nvSpPr>
          <p:cNvPr id="4" name="Content Placeholder 3"/>
          <p:cNvSpPr>
            <a:spLocks noGrp="1"/>
          </p:cNvSpPr>
          <p:nvPr>
            <p:ph sz="half" idx="2"/>
          </p:nvPr>
        </p:nvSpPr>
        <p:spPr>
          <a:xfrm>
            <a:off x="650870" y="1316693"/>
            <a:ext cx="11257303" cy="4435231"/>
          </a:xfrm>
        </p:spPr>
        <p:txBody>
          <a:bodyPr>
            <a:normAutofit/>
          </a:bodyPr>
          <a:lstStyle/>
          <a:p>
            <a:r>
              <a:rPr lang="en-US" sz="3200" i="1" dirty="0"/>
              <a:t> The use will not contribute to the deterioration of the neighborhood or to the downgrading of property values, which is in conflict with the goals, objectives or policies of the City’s adopted plans or General Plan.</a:t>
            </a:r>
          </a:p>
          <a:p>
            <a:pPr marL="457200" lvl="1" indent="0">
              <a:buNone/>
            </a:pPr>
            <a:r>
              <a:rPr lang="en-US" sz="3200" b="1" dirty="0"/>
              <a:t>Response:  </a:t>
            </a:r>
            <a:r>
              <a:rPr lang="en-US" sz="3200" dirty="0"/>
              <a:t>Tandem parking is an asset to the development in that it allows ample parking without the negative visual effects of large parking areas.</a:t>
            </a:r>
            <a:endParaRPr lang="en-US" sz="3200" b="1" dirty="0"/>
          </a:p>
        </p:txBody>
      </p:sp>
    </p:spTree>
    <p:extLst>
      <p:ext uri="{BB962C8B-B14F-4D97-AF65-F5344CB8AC3E}">
        <p14:creationId xmlns:p14="http://schemas.microsoft.com/office/powerpoint/2010/main" val="37696277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126" y="218256"/>
            <a:ext cx="10256351" cy="1400530"/>
          </a:xfrm>
        </p:spPr>
        <p:txBody>
          <a:bodyPr/>
          <a:lstStyle/>
          <a:p>
            <a:r>
              <a:rPr lang="en-US" sz="4400" b="1" dirty="0"/>
              <a:t>Use Permit Criteria</a:t>
            </a:r>
          </a:p>
        </p:txBody>
      </p:sp>
      <p:sp>
        <p:nvSpPr>
          <p:cNvPr id="4" name="Content Placeholder 3"/>
          <p:cNvSpPr>
            <a:spLocks noGrp="1"/>
          </p:cNvSpPr>
          <p:nvPr>
            <p:ph sz="half" idx="2"/>
          </p:nvPr>
        </p:nvSpPr>
        <p:spPr>
          <a:xfrm>
            <a:off x="650870" y="1316693"/>
            <a:ext cx="11257303" cy="4435231"/>
          </a:xfrm>
        </p:spPr>
        <p:txBody>
          <a:bodyPr>
            <a:normAutofit/>
          </a:bodyPr>
          <a:lstStyle/>
          <a:p>
            <a:r>
              <a:rPr lang="en-US" sz="3200" i="1" dirty="0"/>
              <a:t> The use will be compatible with existing surrounding structures and uses.</a:t>
            </a:r>
          </a:p>
          <a:p>
            <a:pPr marL="457200" lvl="1" indent="0">
              <a:buNone/>
            </a:pPr>
            <a:r>
              <a:rPr lang="en-US" sz="3200" b="1" dirty="0"/>
              <a:t>Response:  </a:t>
            </a:r>
            <a:r>
              <a:rPr lang="en-US" sz="3200" dirty="0"/>
              <a:t>Tandem spaces are compatible with the proposed residential use and will provide a viable parking option for residents that choose to utilize them.</a:t>
            </a:r>
            <a:endParaRPr lang="en-US" sz="3200" b="1" dirty="0"/>
          </a:p>
        </p:txBody>
      </p:sp>
    </p:spTree>
    <p:extLst>
      <p:ext uri="{BB962C8B-B14F-4D97-AF65-F5344CB8AC3E}">
        <p14:creationId xmlns:p14="http://schemas.microsoft.com/office/powerpoint/2010/main" val="4220583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126" y="218256"/>
            <a:ext cx="10256351" cy="1400530"/>
          </a:xfrm>
        </p:spPr>
        <p:txBody>
          <a:bodyPr/>
          <a:lstStyle/>
          <a:p>
            <a:r>
              <a:rPr lang="en-US" sz="4400" b="1" dirty="0"/>
              <a:t>Use Permit Criteria</a:t>
            </a:r>
          </a:p>
        </p:txBody>
      </p:sp>
      <p:sp>
        <p:nvSpPr>
          <p:cNvPr id="4" name="Content Placeholder 3"/>
          <p:cNvSpPr>
            <a:spLocks noGrp="1"/>
          </p:cNvSpPr>
          <p:nvPr>
            <p:ph sz="half" idx="2"/>
          </p:nvPr>
        </p:nvSpPr>
        <p:spPr>
          <a:xfrm>
            <a:off x="650870" y="1316693"/>
            <a:ext cx="11257303" cy="4435231"/>
          </a:xfrm>
        </p:spPr>
        <p:txBody>
          <a:bodyPr>
            <a:normAutofit/>
          </a:bodyPr>
          <a:lstStyle/>
          <a:p>
            <a:r>
              <a:rPr lang="en-US" sz="3200" i="1" dirty="0"/>
              <a:t> The use will not result in any disruptive behavior which may create a nuisance to the surrounding area or general public.</a:t>
            </a:r>
          </a:p>
          <a:p>
            <a:pPr marL="457200" lvl="1" indent="0">
              <a:buNone/>
            </a:pPr>
            <a:r>
              <a:rPr lang="en-US" sz="3200" b="1" dirty="0"/>
              <a:t>Response:  </a:t>
            </a:r>
            <a:r>
              <a:rPr lang="en-US" sz="3200" dirty="0"/>
              <a:t>Disruptive behavior will not be created by tandem parking, which will be located within a gated development and not have any effect on the surrounding area.</a:t>
            </a:r>
            <a:endParaRPr lang="en-US" sz="3200" b="1" dirty="0"/>
          </a:p>
        </p:txBody>
      </p:sp>
    </p:spTree>
    <p:extLst>
      <p:ext uri="{BB962C8B-B14F-4D97-AF65-F5344CB8AC3E}">
        <p14:creationId xmlns:p14="http://schemas.microsoft.com/office/powerpoint/2010/main" val="39754191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F64799-9BD1-427F-9FFE-845CBE18AAE7}"/>
              </a:ext>
            </a:extLst>
          </p:cNvPr>
          <p:cNvPicPr>
            <a:picLocks noChangeAspect="1"/>
          </p:cNvPicPr>
          <p:nvPr/>
        </p:nvPicPr>
        <p:blipFill>
          <a:blip r:embed="rId2"/>
          <a:stretch>
            <a:fillRect/>
          </a:stretch>
        </p:blipFill>
        <p:spPr>
          <a:xfrm>
            <a:off x="28575" y="257175"/>
            <a:ext cx="12134850" cy="6343650"/>
          </a:xfrm>
          <a:prstGeom prst="rect">
            <a:avLst/>
          </a:prstGeom>
        </p:spPr>
      </p:pic>
    </p:spTree>
    <p:extLst>
      <p:ext uri="{BB962C8B-B14F-4D97-AF65-F5344CB8AC3E}">
        <p14:creationId xmlns:p14="http://schemas.microsoft.com/office/powerpoint/2010/main" val="2888805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E41A41-B20B-45F7-AAB2-5CC24F283EF2}"/>
              </a:ext>
            </a:extLst>
          </p:cNvPr>
          <p:cNvPicPr>
            <a:picLocks noChangeAspect="1"/>
          </p:cNvPicPr>
          <p:nvPr/>
        </p:nvPicPr>
        <p:blipFill>
          <a:blip r:embed="rId2"/>
          <a:stretch>
            <a:fillRect/>
          </a:stretch>
        </p:blipFill>
        <p:spPr>
          <a:xfrm>
            <a:off x="3031805" y="4018260"/>
            <a:ext cx="8944295" cy="2674640"/>
          </a:xfrm>
          <a:prstGeom prst="rect">
            <a:avLst/>
          </a:prstGeom>
        </p:spPr>
      </p:pic>
      <p:pic>
        <p:nvPicPr>
          <p:cNvPr id="6" name="Picture 5">
            <a:extLst>
              <a:ext uri="{FF2B5EF4-FFF2-40B4-BE49-F238E27FC236}">
                <a16:creationId xmlns:a16="http://schemas.microsoft.com/office/drawing/2014/main" id="{C1BF7402-E8FE-40EF-AE26-6AC1163A18B4}"/>
              </a:ext>
            </a:extLst>
          </p:cNvPr>
          <p:cNvPicPr>
            <a:picLocks noChangeAspect="1"/>
          </p:cNvPicPr>
          <p:nvPr/>
        </p:nvPicPr>
        <p:blipFill>
          <a:blip r:embed="rId3"/>
          <a:stretch>
            <a:fillRect/>
          </a:stretch>
        </p:blipFill>
        <p:spPr>
          <a:xfrm>
            <a:off x="215900" y="2210068"/>
            <a:ext cx="4332712" cy="4356100"/>
          </a:xfrm>
          <a:prstGeom prst="rect">
            <a:avLst/>
          </a:prstGeom>
        </p:spPr>
      </p:pic>
      <p:pic>
        <p:nvPicPr>
          <p:cNvPr id="5" name="Picture 4">
            <a:extLst>
              <a:ext uri="{FF2B5EF4-FFF2-40B4-BE49-F238E27FC236}">
                <a16:creationId xmlns:a16="http://schemas.microsoft.com/office/drawing/2014/main" id="{1F02A7E6-9A25-4C69-886E-D63F080BEC4B}"/>
              </a:ext>
            </a:extLst>
          </p:cNvPr>
          <p:cNvPicPr>
            <a:picLocks noChangeAspect="1"/>
          </p:cNvPicPr>
          <p:nvPr/>
        </p:nvPicPr>
        <p:blipFill>
          <a:blip r:embed="rId4"/>
          <a:stretch>
            <a:fillRect/>
          </a:stretch>
        </p:blipFill>
        <p:spPr>
          <a:xfrm>
            <a:off x="5363705" y="165099"/>
            <a:ext cx="6377445" cy="4089939"/>
          </a:xfrm>
          <a:prstGeom prst="rect">
            <a:avLst/>
          </a:prstGeom>
        </p:spPr>
      </p:pic>
      <p:sp>
        <p:nvSpPr>
          <p:cNvPr id="8" name="Title 1">
            <a:extLst>
              <a:ext uri="{FF2B5EF4-FFF2-40B4-BE49-F238E27FC236}">
                <a16:creationId xmlns:a16="http://schemas.microsoft.com/office/drawing/2014/main" id="{235D9D17-3620-435F-97E3-6CF3DA33820E}"/>
              </a:ext>
            </a:extLst>
          </p:cNvPr>
          <p:cNvSpPr txBox="1">
            <a:spLocks/>
          </p:cNvSpPr>
          <p:nvPr/>
        </p:nvSpPr>
        <p:spPr>
          <a:xfrm>
            <a:off x="740905" y="291832"/>
            <a:ext cx="4622800" cy="1400530"/>
          </a:xfrm>
          <a:prstGeom prst="rect">
            <a:avLst/>
          </a:prstGeom>
        </p:spPr>
        <p:txBody>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b="1" dirty="0">
                <a:solidFill>
                  <a:schemeClr val="bg1"/>
                </a:solidFill>
              </a:rPr>
              <a:t>Existing Conditions</a:t>
            </a:r>
          </a:p>
        </p:txBody>
      </p:sp>
    </p:spTree>
    <p:extLst>
      <p:ext uri="{BB962C8B-B14F-4D97-AF65-F5344CB8AC3E}">
        <p14:creationId xmlns:p14="http://schemas.microsoft.com/office/powerpoint/2010/main" val="4921826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8FF44E-20DA-402E-A657-C2782043626F}"/>
              </a:ext>
            </a:extLst>
          </p:cNvPr>
          <p:cNvSpPr txBox="1"/>
          <p:nvPr/>
        </p:nvSpPr>
        <p:spPr>
          <a:xfrm>
            <a:off x="1054100" y="309208"/>
            <a:ext cx="10788650" cy="707886"/>
          </a:xfrm>
          <a:prstGeom prst="rect">
            <a:avLst/>
          </a:prstGeom>
          <a:noFill/>
        </p:spPr>
        <p:txBody>
          <a:bodyPr wrap="square" rtlCol="0">
            <a:spAutoFit/>
          </a:bodyPr>
          <a:lstStyle/>
          <a:p>
            <a:r>
              <a:rPr lang="en-US" sz="4000" b="1" dirty="0">
                <a:solidFill>
                  <a:schemeClr val="bg1"/>
                </a:solidFill>
              </a:rPr>
              <a:t>Compatibility with Rio2100 Retail Shops</a:t>
            </a:r>
          </a:p>
        </p:txBody>
      </p:sp>
      <p:pic>
        <p:nvPicPr>
          <p:cNvPr id="4" name="Picture 3">
            <a:extLst>
              <a:ext uri="{FF2B5EF4-FFF2-40B4-BE49-F238E27FC236}">
                <a16:creationId xmlns:a16="http://schemas.microsoft.com/office/drawing/2014/main" id="{C176AAA4-F3B6-4628-9D5A-2702D7ECD520}"/>
              </a:ext>
            </a:extLst>
          </p:cNvPr>
          <p:cNvPicPr>
            <a:picLocks noChangeAspect="1"/>
          </p:cNvPicPr>
          <p:nvPr/>
        </p:nvPicPr>
        <p:blipFill>
          <a:blip r:embed="rId2"/>
          <a:stretch>
            <a:fillRect/>
          </a:stretch>
        </p:blipFill>
        <p:spPr>
          <a:xfrm>
            <a:off x="401637" y="3429000"/>
            <a:ext cx="11028363" cy="3283169"/>
          </a:xfrm>
          <a:prstGeom prst="rect">
            <a:avLst/>
          </a:prstGeom>
        </p:spPr>
      </p:pic>
      <p:pic>
        <p:nvPicPr>
          <p:cNvPr id="5" name="Picture 4">
            <a:extLst>
              <a:ext uri="{FF2B5EF4-FFF2-40B4-BE49-F238E27FC236}">
                <a16:creationId xmlns:a16="http://schemas.microsoft.com/office/drawing/2014/main" id="{0E1F1DC3-682F-4135-877B-31C5EDAB7C58}"/>
              </a:ext>
            </a:extLst>
          </p:cNvPr>
          <p:cNvPicPr>
            <a:picLocks noChangeAspect="1"/>
          </p:cNvPicPr>
          <p:nvPr/>
        </p:nvPicPr>
        <p:blipFill>
          <a:blip r:embed="rId3"/>
          <a:stretch>
            <a:fillRect/>
          </a:stretch>
        </p:blipFill>
        <p:spPr>
          <a:xfrm>
            <a:off x="619124" y="1017094"/>
            <a:ext cx="10810875" cy="2572243"/>
          </a:xfrm>
          <a:prstGeom prst="rect">
            <a:avLst/>
          </a:prstGeom>
        </p:spPr>
      </p:pic>
    </p:spTree>
    <p:extLst>
      <p:ext uri="{BB962C8B-B14F-4D97-AF65-F5344CB8AC3E}">
        <p14:creationId xmlns:p14="http://schemas.microsoft.com/office/powerpoint/2010/main" val="2833620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2FE36A-3121-4CEB-9D7B-2DA712269F3C}"/>
              </a:ext>
            </a:extLst>
          </p:cNvPr>
          <p:cNvPicPr>
            <a:picLocks noChangeAspect="1"/>
          </p:cNvPicPr>
          <p:nvPr/>
        </p:nvPicPr>
        <p:blipFill rotWithShape="1">
          <a:blip r:embed="rId2"/>
          <a:srcRect l="1" t="-678" r="-2" b="18544"/>
          <a:stretch/>
        </p:blipFill>
        <p:spPr>
          <a:xfrm>
            <a:off x="0" y="-57151"/>
            <a:ext cx="12192000" cy="6915151"/>
          </a:xfrm>
          <a:prstGeom prst="rect">
            <a:avLst/>
          </a:prstGeom>
        </p:spPr>
      </p:pic>
      <p:sp>
        <p:nvSpPr>
          <p:cNvPr id="6" name="Freeform: Shape 5">
            <a:extLst>
              <a:ext uri="{FF2B5EF4-FFF2-40B4-BE49-F238E27FC236}">
                <a16:creationId xmlns:a16="http://schemas.microsoft.com/office/drawing/2014/main" id="{9CE0188F-A9CB-4AAC-B72C-A2FB1E8DE515}"/>
              </a:ext>
            </a:extLst>
          </p:cNvPr>
          <p:cNvSpPr/>
          <p:nvPr/>
        </p:nvSpPr>
        <p:spPr>
          <a:xfrm>
            <a:off x="8852754" y="2999064"/>
            <a:ext cx="438053" cy="1077868"/>
          </a:xfrm>
          <a:custGeom>
            <a:avLst/>
            <a:gdLst>
              <a:gd name="connsiteX0" fmla="*/ 12700 w 1079500"/>
              <a:gd name="connsiteY0" fmla="*/ 0 h 3543300"/>
              <a:gd name="connsiteX1" fmla="*/ 0 w 1079500"/>
              <a:gd name="connsiteY1" fmla="*/ 3543300 h 3543300"/>
              <a:gd name="connsiteX2" fmla="*/ 1079500 w 1079500"/>
              <a:gd name="connsiteY2" fmla="*/ 3543300 h 3543300"/>
              <a:gd name="connsiteX3" fmla="*/ 977900 w 1079500"/>
              <a:gd name="connsiteY3" fmla="*/ 0 h 3543300"/>
              <a:gd name="connsiteX4" fmla="*/ 12700 w 1079500"/>
              <a:gd name="connsiteY4" fmla="*/ 0 h 3543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500" h="3543300">
                <a:moveTo>
                  <a:pt x="12700" y="0"/>
                </a:moveTo>
                <a:cubicBezTo>
                  <a:pt x="8467" y="1181100"/>
                  <a:pt x="4233" y="2362200"/>
                  <a:pt x="0" y="3543300"/>
                </a:cubicBezTo>
                <a:lnTo>
                  <a:pt x="1079500" y="3543300"/>
                </a:lnTo>
                <a:lnTo>
                  <a:pt x="977900" y="0"/>
                </a:lnTo>
                <a:lnTo>
                  <a:pt x="12700" y="0"/>
                </a:lnTo>
                <a:close/>
              </a:path>
            </a:pathLst>
          </a:custGeom>
          <a:solidFill>
            <a:srgbClr val="FF0000">
              <a:alpha val="30000"/>
            </a:srgbClr>
          </a:solid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8B7B0C9-D464-45D1-A2B0-8F7BF8448495}"/>
              </a:ext>
            </a:extLst>
          </p:cNvPr>
          <p:cNvPicPr>
            <a:picLocks noChangeAspect="1"/>
          </p:cNvPicPr>
          <p:nvPr/>
        </p:nvPicPr>
        <p:blipFill>
          <a:blip r:embed="rId3"/>
          <a:stretch>
            <a:fillRect/>
          </a:stretch>
        </p:blipFill>
        <p:spPr>
          <a:xfrm>
            <a:off x="1051422" y="2508191"/>
            <a:ext cx="2388493" cy="3949205"/>
          </a:xfrm>
          <a:prstGeom prst="rect">
            <a:avLst/>
          </a:prstGeom>
        </p:spPr>
      </p:pic>
      <p:pic>
        <p:nvPicPr>
          <p:cNvPr id="9" name="Picture 8">
            <a:extLst>
              <a:ext uri="{FF2B5EF4-FFF2-40B4-BE49-F238E27FC236}">
                <a16:creationId xmlns:a16="http://schemas.microsoft.com/office/drawing/2014/main" id="{8F5F9699-2690-495D-B992-688B9ED47171}"/>
              </a:ext>
            </a:extLst>
          </p:cNvPr>
          <p:cNvPicPr>
            <a:picLocks noChangeAspect="1"/>
          </p:cNvPicPr>
          <p:nvPr/>
        </p:nvPicPr>
        <p:blipFill>
          <a:blip r:embed="rId4"/>
          <a:stretch>
            <a:fillRect/>
          </a:stretch>
        </p:blipFill>
        <p:spPr>
          <a:xfrm>
            <a:off x="646112" y="798512"/>
            <a:ext cx="5845363" cy="941388"/>
          </a:xfrm>
          <a:prstGeom prst="rect">
            <a:avLst/>
          </a:prstGeom>
        </p:spPr>
      </p:pic>
      <p:sp>
        <p:nvSpPr>
          <p:cNvPr id="10" name="Rectangle 9">
            <a:extLst>
              <a:ext uri="{FF2B5EF4-FFF2-40B4-BE49-F238E27FC236}">
                <a16:creationId xmlns:a16="http://schemas.microsoft.com/office/drawing/2014/main" id="{32758026-155D-48E1-AA1B-C91BA9B15252}"/>
              </a:ext>
            </a:extLst>
          </p:cNvPr>
          <p:cNvSpPr/>
          <p:nvPr/>
        </p:nvSpPr>
        <p:spPr>
          <a:xfrm>
            <a:off x="646112" y="798510"/>
            <a:ext cx="5845363" cy="941389"/>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1199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4FCE1F-898F-4FED-B0EB-7A772BB44223}"/>
              </a:ext>
            </a:extLst>
          </p:cNvPr>
          <p:cNvPicPr>
            <a:picLocks noChangeAspect="1"/>
          </p:cNvPicPr>
          <p:nvPr/>
        </p:nvPicPr>
        <p:blipFill rotWithShape="1">
          <a:blip r:embed="rId2"/>
          <a:srcRect t="8512" b="4766"/>
          <a:stretch/>
        </p:blipFill>
        <p:spPr>
          <a:xfrm>
            <a:off x="0" y="0"/>
            <a:ext cx="12192000" cy="6858000"/>
          </a:xfrm>
          <a:prstGeom prst="rect">
            <a:avLst/>
          </a:prstGeom>
        </p:spPr>
      </p:pic>
      <p:pic>
        <p:nvPicPr>
          <p:cNvPr id="3" name="Picture 2">
            <a:extLst>
              <a:ext uri="{FF2B5EF4-FFF2-40B4-BE49-F238E27FC236}">
                <a16:creationId xmlns:a16="http://schemas.microsoft.com/office/drawing/2014/main" id="{11C81D4A-7C70-4BAD-ACBA-8EA40AE01CA0}"/>
              </a:ext>
            </a:extLst>
          </p:cNvPr>
          <p:cNvPicPr>
            <a:picLocks noChangeAspect="1"/>
          </p:cNvPicPr>
          <p:nvPr/>
        </p:nvPicPr>
        <p:blipFill>
          <a:blip r:embed="rId3"/>
          <a:stretch>
            <a:fillRect/>
          </a:stretch>
        </p:blipFill>
        <p:spPr>
          <a:xfrm>
            <a:off x="9296400" y="317284"/>
            <a:ext cx="2450811" cy="4026951"/>
          </a:xfrm>
          <a:prstGeom prst="rect">
            <a:avLst/>
          </a:prstGeom>
        </p:spPr>
      </p:pic>
      <p:pic>
        <p:nvPicPr>
          <p:cNvPr id="4" name="Picture 3">
            <a:extLst>
              <a:ext uri="{FF2B5EF4-FFF2-40B4-BE49-F238E27FC236}">
                <a16:creationId xmlns:a16="http://schemas.microsoft.com/office/drawing/2014/main" id="{9F4D4D31-481D-4577-B80A-5CF2FC3F69CC}"/>
              </a:ext>
            </a:extLst>
          </p:cNvPr>
          <p:cNvPicPr>
            <a:picLocks noChangeAspect="1"/>
          </p:cNvPicPr>
          <p:nvPr/>
        </p:nvPicPr>
        <p:blipFill>
          <a:blip r:embed="rId4"/>
          <a:stretch>
            <a:fillRect/>
          </a:stretch>
        </p:blipFill>
        <p:spPr>
          <a:xfrm>
            <a:off x="604835" y="444500"/>
            <a:ext cx="5876925" cy="1524000"/>
          </a:xfrm>
          <a:prstGeom prst="rect">
            <a:avLst/>
          </a:prstGeom>
        </p:spPr>
      </p:pic>
      <p:sp>
        <p:nvSpPr>
          <p:cNvPr id="5" name="Rectangle 4">
            <a:extLst>
              <a:ext uri="{FF2B5EF4-FFF2-40B4-BE49-F238E27FC236}">
                <a16:creationId xmlns:a16="http://schemas.microsoft.com/office/drawing/2014/main" id="{2EFE2C94-7014-4582-AD4B-1A1351490514}"/>
              </a:ext>
            </a:extLst>
          </p:cNvPr>
          <p:cNvSpPr/>
          <p:nvPr/>
        </p:nvSpPr>
        <p:spPr>
          <a:xfrm>
            <a:off x="604836" y="444500"/>
            <a:ext cx="5876925" cy="1524000"/>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9CE0188F-A9CB-4AAC-B72C-A2FB1E8DE515}"/>
              </a:ext>
            </a:extLst>
          </p:cNvPr>
          <p:cNvSpPr/>
          <p:nvPr/>
        </p:nvSpPr>
        <p:spPr>
          <a:xfrm>
            <a:off x="6610350" y="3263900"/>
            <a:ext cx="838200" cy="2362200"/>
          </a:xfrm>
          <a:custGeom>
            <a:avLst/>
            <a:gdLst>
              <a:gd name="connsiteX0" fmla="*/ 12700 w 1079500"/>
              <a:gd name="connsiteY0" fmla="*/ 0 h 3543300"/>
              <a:gd name="connsiteX1" fmla="*/ 0 w 1079500"/>
              <a:gd name="connsiteY1" fmla="*/ 3543300 h 3543300"/>
              <a:gd name="connsiteX2" fmla="*/ 1079500 w 1079500"/>
              <a:gd name="connsiteY2" fmla="*/ 3543300 h 3543300"/>
              <a:gd name="connsiteX3" fmla="*/ 977900 w 1079500"/>
              <a:gd name="connsiteY3" fmla="*/ 0 h 3543300"/>
              <a:gd name="connsiteX4" fmla="*/ 12700 w 1079500"/>
              <a:gd name="connsiteY4" fmla="*/ 0 h 3543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500" h="3543300">
                <a:moveTo>
                  <a:pt x="12700" y="0"/>
                </a:moveTo>
                <a:cubicBezTo>
                  <a:pt x="8467" y="1181100"/>
                  <a:pt x="4233" y="2362200"/>
                  <a:pt x="0" y="3543300"/>
                </a:cubicBezTo>
                <a:lnTo>
                  <a:pt x="1079500" y="3543300"/>
                </a:lnTo>
                <a:lnTo>
                  <a:pt x="977900" y="0"/>
                </a:lnTo>
                <a:lnTo>
                  <a:pt x="12700" y="0"/>
                </a:lnTo>
                <a:close/>
              </a:path>
            </a:pathLst>
          </a:custGeom>
          <a:solidFill>
            <a:schemeClr val="bg2">
              <a:lumMod val="60000"/>
              <a:lumOff val="40000"/>
              <a:alpha val="30000"/>
            </a:schemeClr>
          </a:solidFill>
          <a:ln w="28575">
            <a:solidFill>
              <a:schemeClr val="bg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5026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BBDB89E-D282-4740-859E-0D5255B4742B}"/>
              </a:ext>
            </a:extLst>
          </p:cNvPr>
          <p:cNvPicPr>
            <a:picLocks noChangeAspect="1"/>
          </p:cNvPicPr>
          <p:nvPr/>
        </p:nvPicPr>
        <p:blipFill>
          <a:blip r:embed="rId2"/>
          <a:stretch>
            <a:fillRect/>
          </a:stretch>
        </p:blipFill>
        <p:spPr>
          <a:xfrm>
            <a:off x="3627398" y="266926"/>
            <a:ext cx="8289057" cy="6324147"/>
          </a:xfrm>
          <a:prstGeom prst="rect">
            <a:avLst/>
          </a:prstGeom>
        </p:spPr>
      </p:pic>
      <p:sp>
        <p:nvSpPr>
          <p:cNvPr id="9" name="Star: 5 Points 8">
            <a:extLst>
              <a:ext uri="{FF2B5EF4-FFF2-40B4-BE49-F238E27FC236}">
                <a16:creationId xmlns:a16="http://schemas.microsoft.com/office/drawing/2014/main" id="{60522B03-E49F-4CBF-B5FB-9DC1D859680E}"/>
              </a:ext>
            </a:extLst>
          </p:cNvPr>
          <p:cNvSpPr/>
          <p:nvPr/>
        </p:nvSpPr>
        <p:spPr>
          <a:xfrm>
            <a:off x="7558428" y="4136571"/>
            <a:ext cx="624114" cy="624115"/>
          </a:xfrm>
          <a:prstGeom prst="star5">
            <a:avLst/>
          </a:prstGeom>
          <a:solidFill>
            <a:srgbClr val="FFC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318E2E2-3646-4B52-9BC6-355EDCEC610C}"/>
              </a:ext>
            </a:extLst>
          </p:cNvPr>
          <p:cNvSpPr txBox="1"/>
          <p:nvPr/>
        </p:nvSpPr>
        <p:spPr>
          <a:xfrm>
            <a:off x="384628" y="963128"/>
            <a:ext cx="5399315" cy="4524315"/>
          </a:xfrm>
          <a:prstGeom prst="rect">
            <a:avLst/>
          </a:prstGeom>
          <a:solidFill>
            <a:schemeClr val="tx1"/>
          </a:solidFill>
          <a:ln w="19050">
            <a:solidFill>
              <a:schemeClr val="bg1"/>
            </a:solidFill>
          </a:ln>
        </p:spPr>
        <p:txBody>
          <a:bodyPr wrap="square" rtlCol="0">
            <a:spAutoFit/>
          </a:bodyPr>
          <a:lstStyle/>
          <a:p>
            <a:pPr algn="ctr">
              <a:spcBef>
                <a:spcPts val="1200"/>
              </a:spcBef>
            </a:pPr>
            <a:r>
              <a:rPr lang="en-US" sz="3200" u="sng" dirty="0">
                <a:solidFill>
                  <a:schemeClr val="bg1"/>
                </a:solidFill>
              </a:rPr>
              <a:t>101/202 Interchange Growth Area</a:t>
            </a:r>
          </a:p>
          <a:p>
            <a:endParaRPr lang="en-US" sz="3200" dirty="0">
              <a:solidFill>
                <a:schemeClr val="bg1"/>
              </a:solidFill>
            </a:endParaRPr>
          </a:p>
          <a:p>
            <a:pPr marL="91440"/>
            <a:r>
              <a:rPr lang="en-US" sz="3200" dirty="0">
                <a:solidFill>
                  <a:schemeClr val="bg1"/>
                </a:solidFill>
              </a:rPr>
              <a:t>Goal 1: Remove blighted conditions and reclaim the area for </a:t>
            </a:r>
            <a:r>
              <a:rPr lang="en-US" sz="3200" b="1" i="1" dirty="0">
                <a:solidFill>
                  <a:schemeClr val="bg1"/>
                </a:solidFill>
              </a:rPr>
              <a:t>reuse and redevelopment </a:t>
            </a:r>
            <a:r>
              <a:rPr lang="en-US" sz="3200" dirty="0">
                <a:solidFill>
                  <a:schemeClr val="bg1"/>
                </a:solidFill>
              </a:rPr>
              <a:t>with </a:t>
            </a:r>
            <a:r>
              <a:rPr lang="en-US" sz="3200" b="1" i="1" dirty="0">
                <a:solidFill>
                  <a:schemeClr val="bg1"/>
                </a:solidFill>
              </a:rPr>
              <a:t>mixed-use and regional business</a:t>
            </a:r>
          </a:p>
        </p:txBody>
      </p:sp>
    </p:spTree>
    <p:extLst>
      <p:ext uri="{BB962C8B-B14F-4D97-AF65-F5344CB8AC3E}">
        <p14:creationId xmlns:p14="http://schemas.microsoft.com/office/powerpoint/2010/main" val="1359118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tar: 5 Points 8">
            <a:extLst>
              <a:ext uri="{FF2B5EF4-FFF2-40B4-BE49-F238E27FC236}">
                <a16:creationId xmlns:a16="http://schemas.microsoft.com/office/drawing/2014/main" id="{60522B03-E49F-4CBF-B5FB-9DC1D859680E}"/>
              </a:ext>
            </a:extLst>
          </p:cNvPr>
          <p:cNvSpPr/>
          <p:nvPr/>
        </p:nvSpPr>
        <p:spPr>
          <a:xfrm>
            <a:off x="7558428" y="4136571"/>
            <a:ext cx="624114" cy="624115"/>
          </a:xfrm>
          <a:prstGeom prst="star5">
            <a:avLst/>
          </a:prstGeom>
          <a:solidFill>
            <a:srgbClr val="FFC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C3A1FF1-D21D-41BA-8227-1B94DB292BFB}"/>
              </a:ext>
            </a:extLst>
          </p:cNvPr>
          <p:cNvPicPr>
            <a:picLocks noChangeAspect="1"/>
          </p:cNvPicPr>
          <p:nvPr/>
        </p:nvPicPr>
        <p:blipFill>
          <a:blip r:embed="rId2"/>
          <a:stretch>
            <a:fillRect/>
          </a:stretch>
        </p:blipFill>
        <p:spPr>
          <a:xfrm>
            <a:off x="5176008" y="181161"/>
            <a:ext cx="6860604" cy="6495678"/>
          </a:xfrm>
          <a:prstGeom prst="rect">
            <a:avLst/>
          </a:prstGeom>
        </p:spPr>
      </p:pic>
      <p:sp>
        <p:nvSpPr>
          <p:cNvPr id="10" name="TextBox 9">
            <a:extLst>
              <a:ext uri="{FF2B5EF4-FFF2-40B4-BE49-F238E27FC236}">
                <a16:creationId xmlns:a16="http://schemas.microsoft.com/office/drawing/2014/main" id="{3318E2E2-3646-4B52-9BC6-355EDCEC610C}"/>
              </a:ext>
            </a:extLst>
          </p:cNvPr>
          <p:cNvSpPr txBox="1"/>
          <p:nvPr/>
        </p:nvSpPr>
        <p:spPr>
          <a:xfrm>
            <a:off x="401406" y="992489"/>
            <a:ext cx="5399315" cy="5262979"/>
          </a:xfrm>
          <a:prstGeom prst="rect">
            <a:avLst/>
          </a:prstGeom>
          <a:solidFill>
            <a:schemeClr val="tx1"/>
          </a:solidFill>
          <a:ln w="19050">
            <a:solidFill>
              <a:schemeClr val="bg1"/>
            </a:solidFill>
          </a:ln>
        </p:spPr>
        <p:txBody>
          <a:bodyPr wrap="square" rtlCol="0">
            <a:spAutoFit/>
          </a:bodyPr>
          <a:lstStyle/>
          <a:p>
            <a:pPr algn="ctr">
              <a:spcBef>
                <a:spcPts val="1200"/>
              </a:spcBef>
            </a:pPr>
            <a:r>
              <a:rPr lang="en-US" sz="3200" u="sng" dirty="0">
                <a:solidFill>
                  <a:schemeClr val="bg1"/>
                </a:solidFill>
              </a:rPr>
              <a:t>101/202 Interchange Hub</a:t>
            </a:r>
          </a:p>
          <a:p>
            <a:endParaRPr lang="en-US" sz="3200" dirty="0">
              <a:solidFill>
                <a:schemeClr val="bg1"/>
              </a:solidFill>
            </a:endParaRPr>
          </a:p>
          <a:p>
            <a:pPr marL="548640" indent="-457200">
              <a:spcAft>
                <a:spcPts val="1200"/>
              </a:spcAft>
              <a:buFont typeface="Arial" panose="020B0604020202020204" pitchFamily="34" charset="0"/>
              <a:buChar char="•"/>
            </a:pPr>
            <a:r>
              <a:rPr lang="en-US" sz="2800" dirty="0">
                <a:solidFill>
                  <a:schemeClr val="bg1"/>
                </a:solidFill>
              </a:rPr>
              <a:t>High pedestrian activity, resident focused services.</a:t>
            </a:r>
          </a:p>
          <a:p>
            <a:pPr marL="548640" indent="-457200">
              <a:spcAft>
                <a:spcPts val="1200"/>
              </a:spcAft>
              <a:buFont typeface="Arial" panose="020B0604020202020204" pitchFamily="34" charset="0"/>
              <a:buChar char="•"/>
            </a:pPr>
            <a:r>
              <a:rPr lang="en-US" sz="2800" i="1" dirty="0">
                <a:solidFill>
                  <a:schemeClr val="bg1"/>
                </a:solidFill>
              </a:rPr>
              <a:t>“Frontage improvement along Rio Salado is essential to redeveloping the area”</a:t>
            </a:r>
          </a:p>
          <a:p>
            <a:pPr marL="548640" indent="-457200">
              <a:spcAft>
                <a:spcPts val="1200"/>
              </a:spcAft>
              <a:buFont typeface="Arial" panose="020B0604020202020204" pitchFamily="34" charset="0"/>
              <a:buChar char="•"/>
            </a:pPr>
            <a:r>
              <a:rPr lang="en-US" sz="2800" b="1" i="1" u="sng" dirty="0">
                <a:solidFill>
                  <a:schemeClr val="bg1"/>
                </a:solidFill>
              </a:rPr>
              <a:t>Multi-modal transportation center ideal for mixed-use commercial.</a:t>
            </a:r>
          </a:p>
        </p:txBody>
      </p:sp>
    </p:spTree>
    <p:extLst>
      <p:ext uri="{BB962C8B-B14F-4D97-AF65-F5344CB8AC3E}">
        <p14:creationId xmlns:p14="http://schemas.microsoft.com/office/powerpoint/2010/main" val="1970794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939" y="254648"/>
            <a:ext cx="9404723" cy="1400530"/>
          </a:xfrm>
        </p:spPr>
        <p:txBody>
          <a:bodyPr/>
          <a:lstStyle/>
          <a:p>
            <a:r>
              <a:rPr lang="en-US" dirty="0"/>
              <a:t>Future Streetcar Route</a:t>
            </a:r>
          </a:p>
        </p:txBody>
      </p:sp>
      <p:pic>
        <p:nvPicPr>
          <p:cNvPr id="3" name="Picture 2"/>
          <p:cNvPicPr>
            <a:picLocks noChangeAspect="1"/>
          </p:cNvPicPr>
          <p:nvPr/>
        </p:nvPicPr>
        <p:blipFill>
          <a:blip r:embed="rId2"/>
          <a:stretch>
            <a:fillRect/>
          </a:stretch>
        </p:blipFill>
        <p:spPr>
          <a:xfrm>
            <a:off x="415856" y="1064899"/>
            <a:ext cx="11204747" cy="5633212"/>
          </a:xfrm>
          <a:prstGeom prst="rect">
            <a:avLst/>
          </a:prstGeom>
        </p:spPr>
      </p:pic>
      <p:sp>
        <p:nvSpPr>
          <p:cNvPr id="5" name="5-Point Star 4"/>
          <p:cNvSpPr/>
          <p:nvPr/>
        </p:nvSpPr>
        <p:spPr>
          <a:xfrm>
            <a:off x="9024635" y="4805718"/>
            <a:ext cx="375266" cy="292711"/>
          </a:xfrm>
          <a:prstGeom prst="star5">
            <a:avLst/>
          </a:prstGeom>
          <a:solidFill>
            <a:srgbClr val="FFC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6" name="TextBox 5"/>
          <p:cNvSpPr txBox="1"/>
          <p:nvPr/>
        </p:nvSpPr>
        <p:spPr>
          <a:xfrm>
            <a:off x="8613553" y="5568709"/>
            <a:ext cx="662940" cy="369332"/>
          </a:xfrm>
          <a:prstGeom prst="rect">
            <a:avLst/>
          </a:prstGeom>
          <a:solidFill>
            <a:srgbClr val="FFFF00"/>
          </a:solidFill>
          <a:ln w="19050">
            <a:solidFill>
              <a:schemeClr val="bg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SITE</a:t>
            </a:r>
          </a:p>
        </p:txBody>
      </p:sp>
      <p:cxnSp>
        <p:nvCxnSpPr>
          <p:cNvPr id="7" name="Straight Arrow Connector 6"/>
          <p:cNvCxnSpPr>
            <a:cxnSpLocks/>
          </p:cNvCxnSpPr>
          <p:nvPr/>
        </p:nvCxnSpPr>
        <p:spPr>
          <a:xfrm flipV="1">
            <a:off x="8921708" y="5113090"/>
            <a:ext cx="290560" cy="45561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stretch>
            <a:fillRect/>
          </a:stretch>
        </p:blipFill>
        <p:spPr>
          <a:xfrm>
            <a:off x="7110513" y="381227"/>
            <a:ext cx="4447173" cy="510070"/>
          </a:xfrm>
          <a:prstGeom prst="rect">
            <a:avLst/>
          </a:prstGeom>
        </p:spPr>
      </p:pic>
    </p:spTree>
    <p:extLst>
      <p:ext uri="{BB962C8B-B14F-4D97-AF65-F5344CB8AC3E}">
        <p14:creationId xmlns:p14="http://schemas.microsoft.com/office/powerpoint/2010/main" val="1428813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E5459-582F-439E-BE41-A362D9F644EA}"/>
              </a:ext>
            </a:extLst>
          </p:cNvPr>
          <p:cNvSpPr>
            <a:spLocks noGrp="1"/>
          </p:cNvSpPr>
          <p:nvPr>
            <p:ph type="title"/>
          </p:nvPr>
        </p:nvSpPr>
        <p:spPr>
          <a:xfrm>
            <a:off x="603250" y="655918"/>
            <a:ext cx="9404723" cy="1400530"/>
          </a:xfrm>
        </p:spPr>
        <p:txBody>
          <a:bodyPr/>
          <a:lstStyle/>
          <a:p>
            <a:r>
              <a:rPr lang="en-US" sz="5400" b="1" dirty="0"/>
              <a:t>Request</a:t>
            </a:r>
          </a:p>
        </p:txBody>
      </p:sp>
      <p:sp>
        <p:nvSpPr>
          <p:cNvPr id="3" name="Content Placeholder 2">
            <a:extLst>
              <a:ext uri="{FF2B5EF4-FFF2-40B4-BE49-F238E27FC236}">
                <a16:creationId xmlns:a16="http://schemas.microsoft.com/office/drawing/2014/main" id="{A7CA84E1-0F72-4E0B-BDD2-045AF7EA21AD}"/>
              </a:ext>
            </a:extLst>
          </p:cNvPr>
          <p:cNvSpPr>
            <a:spLocks noGrp="1"/>
          </p:cNvSpPr>
          <p:nvPr>
            <p:ph idx="1"/>
          </p:nvPr>
        </p:nvSpPr>
        <p:spPr>
          <a:xfrm>
            <a:off x="1039812" y="1773518"/>
            <a:ext cx="10725748" cy="4195481"/>
          </a:xfrm>
          <a:noFill/>
        </p:spPr>
        <p:txBody>
          <a:bodyPr>
            <a:normAutofit/>
          </a:bodyPr>
          <a:lstStyle/>
          <a:p>
            <a:r>
              <a:rPr lang="en-US" sz="3200" dirty="0"/>
              <a:t>  </a:t>
            </a:r>
            <a:r>
              <a:rPr lang="en-US" sz="3600" b="1" dirty="0"/>
              <a:t>Rezoning from HID to MU-4 PAD</a:t>
            </a:r>
          </a:p>
          <a:p>
            <a:pPr lvl="1"/>
            <a:r>
              <a:rPr lang="en-US" sz="3400" b="1" dirty="0"/>
              <a:t>  260 Unit, 4-Story Apartments</a:t>
            </a:r>
          </a:p>
          <a:p>
            <a:pPr lvl="1"/>
            <a:r>
              <a:rPr lang="en-US" sz="3400" b="1" dirty="0"/>
              <a:t>  Modern Food Court Style Restaurants</a:t>
            </a:r>
          </a:p>
          <a:p>
            <a:r>
              <a:rPr lang="en-US" sz="3600" b="1" dirty="0"/>
              <a:t>  Use Permit for Tandem Parking (Multi-family)</a:t>
            </a:r>
          </a:p>
          <a:p>
            <a:r>
              <a:rPr lang="en-US" sz="3600" b="1" dirty="0"/>
              <a:t>  Development Plan Review</a:t>
            </a:r>
          </a:p>
        </p:txBody>
      </p:sp>
    </p:spTree>
    <p:extLst>
      <p:ext uri="{BB962C8B-B14F-4D97-AF65-F5344CB8AC3E}">
        <p14:creationId xmlns:p14="http://schemas.microsoft.com/office/powerpoint/2010/main" val="125396294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643</TotalTime>
  <Words>578</Words>
  <Application>Microsoft Office PowerPoint</Application>
  <PresentationFormat>Widescreen</PresentationFormat>
  <Paragraphs>103</Paragraphs>
  <Slides>30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Century Gothic</vt:lpstr>
      <vt:lpstr>Wingdings</vt:lpstr>
      <vt:lpstr>Wingdings 3</vt:lpstr>
      <vt:lpstr>Ion</vt:lpstr>
      <vt:lpstr>Millennium at Rio Salado</vt:lpstr>
      <vt:lpstr>PowerPoint Presentation</vt:lpstr>
      <vt:lpstr>PowerPoint Presentation</vt:lpstr>
      <vt:lpstr>PowerPoint Presentation</vt:lpstr>
      <vt:lpstr>PowerPoint Presentation</vt:lpstr>
      <vt:lpstr>PowerPoint Presentation</vt:lpstr>
      <vt:lpstr>PowerPoint Presentation</vt:lpstr>
      <vt:lpstr>Future Streetcar Route</vt:lpstr>
      <vt:lpstr>Request</vt:lpstr>
      <vt:lpstr>Proposed PAD Standards</vt:lpstr>
      <vt:lpstr>Proposed PAD Standards</vt:lpstr>
      <vt:lpstr>Parking Study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Use Permit Criteria</vt:lpstr>
      <vt:lpstr>Use Permit Criteria</vt:lpstr>
      <vt:lpstr>Use Permit Criteria</vt:lpstr>
      <vt:lpstr>Use Permit Criteria</vt:lpstr>
      <vt:lpstr>Use Permit Criteria</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Millennium at Rio Salado</dc:title>
  <dc:creator>Ashley Porter</dc:creator>
  <cp:lastModifiedBy>Ashley Porter</cp:lastModifiedBy>
  <cp:revision>26</cp:revision>
  <dcterms:created xsi:type="dcterms:W3CDTF">2018-03-29T20:38:19Z</dcterms:created>
  <dcterms:modified xsi:type="dcterms:W3CDTF">2018-04-03T17:29:08Z</dcterms:modified>
</cp:coreProperties>
</file>