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256" r:id="rId2"/>
    <p:sldId id="260" r:id="rId3"/>
    <p:sldId id="272" r:id="rId4"/>
    <p:sldId id="266" r:id="rId5"/>
    <p:sldId id="265" r:id="rId6"/>
    <p:sldId id="270" r:id="rId7"/>
    <p:sldId id="276" r:id="rId8"/>
    <p:sldId id="275" r:id="rId9"/>
    <p:sldId id="264" r:id="rId10"/>
    <p:sldId id="278" r:id="rId11"/>
    <p:sldId id="262" r:id="rId12"/>
    <p:sldId id="277" r:id="rId13"/>
  </p:sldIdLst>
  <p:sldSz cx="12192000" cy="6858000"/>
  <p:notesSz cx="70104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uver, Terry" initials="GT" lastIdx="4" clrIdx="0">
    <p:extLst>
      <p:ext uri="{19B8F6BF-5375-455C-9EA6-DF929625EA0E}">
        <p15:presenceInfo xmlns:p15="http://schemas.microsoft.com/office/powerpoint/2012/main" userId="S-1-5-21-1078081533-573735546-1417001333-497228" providerId="AD"/>
      </p:ext>
    </p:extLst>
  </p:cmAuthor>
  <p:cmAuthor id="2" name="Omar J. Peters" initials="OP" lastIdx="6" clrIdx="1">
    <p:extLst>
      <p:ext uri="{19B8F6BF-5375-455C-9EA6-DF929625EA0E}">
        <p15:presenceInfo xmlns:p15="http://schemas.microsoft.com/office/powerpoint/2012/main" userId="Omar J. Peters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3565A"/>
    <a:srgbClr val="572C5F"/>
    <a:srgbClr val="BBBCBC"/>
    <a:srgbClr val="D0D0CE"/>
    <a:srgbClr val="D9D9D6"/>
    <a:srgbClr val="B7DB57"/>
    <a:srgbClr val="A9C23F"/>
    <a:srgbClr val="8FAD15"/>
    <a:srgbClr val="381A60"/>
    <a:srgbClr val="5020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753"/>
    <p:restoredTop sz="57055" autoAdjust="0"/>
  </p:normalViewPr>
  <p:slideViewPr>
    <p:cSldViewPr snapToGrid="0" snapToObjects="1">
      <p:cViewPr varScale="1">
        <p:scale>
          <a:sx n="67" d="100"/>
          <a:sy n="67" d="100"/>
        </p:scale>
        <p:origin x="130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10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commentAuthors" Target="commentAuthors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9CC8982-B349-4D0D-9D8E-B63F313C077D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DE9C576B-0174-4528-B579-8B0FA75EBE4D}">
      <dgm:prSet phldrT="[Text]" custT="1"/>
      <dgm:spPr/>
      <dgm:t>
        <a:bodyPr/>
        <a:lstStyle/>
        <a:p>
          <a:r>
            <a:rPr lang="en-US" sz="2400" dirty="0"/>
            <a:t>Identify Corridors</a:t>
          </a:r>
        </a:p>
      </dgm:t>
    </dgm:pt>
    <dgm:pt modelId="{E0E5059A-A24F-4D90-A37C-DAED5D9515F7}" type="parTrans" cxnId="{960A6E67-2E02-412E-84EF-B99674E3C088}">
      <dgm:prSet/>
      <dgm:spPr/>
      <dgm:t>
        <a:bodyPr/>
        <a:lstStyle/>
        <a:p>
          <a:endParaRPr lang="en-US"/>
        </a:p>
      </dgm:t>
    </dgm:pt>
    <dgm:pt modelId="{B706553D-F37E-4CAE-9D4B-04952D4E401B}" type="sibTrans" cxnId="{960A6E67-2E02-412E-84EF-B99674E3C088}">
      <dgm:prSet/>
      <dgm:spPr/>
      <dgm:t>
        <a:bodyPr/>
        <a:lstStyle/>
        <a:p>
          <a:endParaRPr lang="en-US"/>
        </a:p>
      </dgm:t>
    </dgm:pt>
    <dgm:pt modelId="{AB31CFDB-6FB7-4807-83CB-B3DB679ACA76}">
      <dgm:prSet phldrT="[Text]" custT="1"/>
      <dgm:spPr/>
      <dgm:t>
        <a:bodyPr/>
        <a:lstStyle/>
        <a:p>
          <a:r>
            <a:rPr lang="en-US" sz="1800" dirty="0"/>
            <a:t>Identify corridors that meet project’s Purpose and Need and have high potential to improve transit</a:t>
          </a:r>
        </a:p>
      </dgm:t>
    </dgm:pt>
    <dgm:pt modelId="{02EE00BD-C93E-435A-9A27-998E261FB054}" type="parTrans" cxnId="{1ADB10D8-BAED-49B2-A37E-3E8A9AF66C32}">
      <dgm:prSet/>
      <dgm:spPr/>
      <dgm:t>
        <a:bodyPr/>
        <a:lstStyle/>
        <a:p>
          <a:endParaRPr lang="en-US"/>
        </a:p>
      </dgm:t>
    </dgm:pt>
    <dgm:pt modelId="{BFD53B13-37E0-4C7F-A88A-9D11ABEFB3E3}" type="sibTrans" cxnId="{1ADB10D8-BAED-49B2-A37E-3E8A9AF66C32}">
      <dgm:prSet/>
      <dgm:spPr/>
      <dgm:t>
        <a:bodyPr/>
        <a:lstStyle/>
        <a:p>
          <a:endParaRPr lang="en-US"/>
        </a:p>
      </dgm:t>
    </dgm:pt>
    <dgm:pt modelId="{18B00C2B-A86F-4D59-B7CD-DD10D1351DAB}">
      <dgm:prSet phldrT="[Text]" custT="1"/>
      <dgm:spPr/>
      <dgm:t>
        <a:bodyPr/>
        <a:lstStyle/>
        <a:p>
          <a:r>
            <a:rPr lang="en-US" sz="2400" dirty="0"/>
            <a:t>Tier 1 Evaluation</a:t>
          </a:r>
        </a:p>
      </dgm:t>
    </dgm:pt>
    <dgm:pt modelId="{88511F96-1A2E-46DF-BD7F-6508DD6BC192}" type="parTrans" cxnId="{69FBB653-1878-4356-9D5A-C1B62496C362}">
      <dgm:prSet/>
      <dgm:spPr/>
      <dgm:t>
        <a:bodyPr/>
        <a:lstStyle/>
        <a:p>
          <a:endParaRPr lang="en-US"/>
        </a:p>
      </dgm:t>
    </dgm:pt>
    <dgm:pt modelId="{9D854B04-BC05-4FE2-9296-53A3F08D29D6}" type="sibTrans" cxnId="{69FBB653-1878-4356-9D5A-C1B62496C362}">
      <dgm:prSet/>
      <dgm:spPr/>
      <dgm:t>
        <a:bodyPr/>
        <a:lstStyle/>
        <a:p>
          <a:endParaRPr lang="en-US"/>
        </a:p>
      </dgm:t>
    </dgm:pt>
    <dgm:pt modelId="{D3E9D345-F2FF-414C-A4DB-C66897D56E9D}">
      <dgm:prSet phldrT="[Text]" custT="1"/>
      <dgm:spPr/>
      <dgm:t>
        <a:bodyPr/>
        <a:lstStyle/>
        <a:p>
          <a:r>
            <a:rPr lang="en-US" sz="1800" dirty="0"/>
            <a:t>Qualitative, high-level analysis.</a:t>
          </a:r>
        </a:p>
      </dgm:t>
    </dgm:pt>
    <dgm:pt modelId="{973C0210-DF94-4294-8778-7F4B0668CC26}" type="parTrans" cxnId="{C2BADF57-0DEC-4611-A489-E7BB99B013CB}">
      <dgm:prSet/>
      <dgm:spPr/>
      <dgm:t>
        <a:bodyPr/>
        <a:lstStyle/>
        <a:p>
          <a:endParaRPr lang="en-US"/>
        </a:p>
      </dgm:t>
    </dgm:pt>
    <dgm:pt modelId="{24EBE755-F905-4DF6-ADFF-335AEA207BE0}" type="sibTrans" cxnId="{C2BADF57-0DEC-4611-A489-E7BB99B013CB}">
      <dgm:prSet/>
      <dgm:spPr/>
      <dgm:t>
        <a:bodyPr/>
        <a:lstStyle/>
        <a:p>
          <a:endParaRPr lang="en-US"/>
        </a:p>
      </dgm:t>
    </dgm:pt>
    <dgm:pt modelId="{E7017A57-BE5A-4074-8D6A-065D3062681B}">
      <dgm:prSet phldrT="[Text]" custT="1"/>
      <dgm:spPr/>
      <dgm:t>
        <a:bodyPr/>
        <a:lstStyle/>
        <a:p>
          <a:r>
            <a:rPr lang="en-US" sz="2400" dirty="0"/>
            <a:t>Tier 2 Evaluation</a:t>
          </a:r>
        </a:p>
      </dgm:t>
    </dgm:pt>
    <dgm:pt modelId="{0621BF4C-8662-4444-B858-DD4879596931}" type="parTrans" cxnId="{0FD90B85-BAC5-4311-91A1-E8FD6263BA07}">
      <dgm:prSet/>
      <dgm:spPr/>
      <dgm:t>
        <a:bodyPr/>
        <a:lstStyle/>
        <a:p>
          <a:endParaRPr lang="en-US"/>
        </a:p>
      </dgm:t>
    </dgm:pt>
    <dgm:pt modelId="{BA277F6C-622A-4551-95F2-3B26D5015839}" type="sibTrans" cxnId="{0FD90B85-BAC5-4311-91A1-E8FD6263BA07}">
      <dgm:prSet/>
      <dgm:spPr/>
      <dgm:t>
        <a:bodyPr/>
        <a:lstStyle/>
        <a:p>
          <a:endParaRPr lang="en-US"/>
        </a:p>
      </dgm:t>
    </dgm:pt>
    <dgm:pt modelId="{B120B170-3B73-4BFF-8CFE-F1014AC6D23B}">
      <dgm:prSet phldrT="[Text]" custT="1"/>
      <dgm:spPr/>
      <dgm:t>
        <a:bodyPr/>
        <a:lstStyle/>
        <a:p>
          <a:r>
            <a:rPr lang="en-US" sz="1800" dirty="0"/>
            <a:t>Quantitative, in-depth analysis</a:t>
          </a:r>
        </a:p>
      </dgm:t>
    </dgm:pt>
    <dgm:pt modelId="{D6535AA5-43F4-4748-89F7-6A6DBE88BEAB}" type="parTrans" cxnId="{2DF2ECFA-7804-4749-944E-F533D40641FD}">
      <dgm:prSet/>
      <dgm:spPr/>
      <dgm:t>
        <a:bodyPr/>
        <a:lstStyle/>
        <a:p>
          <a:endParaRPr lang="en-US"/>
        </a:p>
      </dgm:t>
    </dgm:pt>
    <dgm:pt modelId="{B287EF06-A50A-44BD-871C-86E4ABDFA950}" type="sibTrans" cxnId="{2DF2ECFA-7804-4749-944E-F533D40641FD}">
      <dgm:prSet/>
      <dgm:spPr/>
      <dgm:t>
        <a:bodyPr/>
        <a:lstStyle/>
        <a:p>
          <a:endParaRPr lang="en-US"/>
        </a:p>
      </dgm:t>
    </dgm:pt>
    <dgm:pt modelId="{D4FCC2C0-D074-4EAC-B1E7-49ABF71C0535}">
      <dgm:prSet phldrT="[Text]" custT="1"/>
      <dgm:spPr/>
      <dgm:t>
        <a:bodyPr/>
        <a:lstStyle/>
        <a:p>
          <a:r>
            <a:rPr lang="en-US" sz="2400" dirty="0"/>
            <a:t>Recommend Corridors</a:t>
          </a:r>
        </a:p>
      </dgm:t>
    </dgm:pt>
    <dgm:pt modelId="{3585081B-8606-4770-B650-B893A56BB146}" type="parTrans" cxnId="{AFC2C1D8-52CF-457F-97FB-6DD871D639BC}">
      <dgm:prSet/>
      <dgm:spPr/>
      <dgm:t>
        <a:bodyPr/>
        <a:lstStyle/>
        <a:p>
          <a:endParaRPr lang="en-US"/>
        </a:p>
      </dgm:t>
    </dgm:pt>
    <dgm:pt modelId="{2F80D098-05AA-4051-B704-89E341F6CCB6}" type="sibTrans" cxnId="{AFC2C1D8-52CF-457F-97FB-6DD871D639BC}">
      <dgm:prSet/>
      <dgm:spPr/>
      <dgm:t>
        <a:bodyPr/>
        <a:lstStyle/>
        <a:p>
          <a:endParaRPr lang="en-US"/>
        </a:p>
      </dgm:t>
    </dgm:pt>
    <dgm:pt modelId="{8EBEC39B-1A16-4DB7-A1EA-A13579C75FDC}">
      <dgm:prSet phldrT="[Text]" custT="1"/>
      <dgm:spPr/>
      <dgm:t>
        <a:bodyPr/>
        <a:lstStyle/>
        <a:p>
          <a:r>
            <a:rPr lang="en-US" sz="1800" dirty="0"/>
            <a:t>Recommendation for future regional transit </a:t>
          </a:r>
          <a:r>
            <a:rPr lang="en-US" sz="1800" dirty="0" smtClean="0"/>
            <a:t>funding</a:t>
          </a:r>
          <a:endParaRPr lang="en-US" sz="1800" dirty="0"/>
        </a:p>
      </dgm:t>
    </dgm:pt>
    <dgm:pt modelId="{2524C6C0-9073-4DAD-AB2B-439E6D8631BD}" type="parTrans" cxnId="{25E625F4-8E86-4246-BA14-CF7009FF8B16}">
      <dgm:prSet/>
      <dgm:spPr/>
      <dgm:t>
        <a:bodyPr/>
        <a:lstStyle/>
        <a:p>
          <a:endParaRPr lang="en-US"/>
        </a:p>
      </dgm:t>
    </dgm:pt>
    <dgm:pt modelId="{D1E9C056-2FDD-4B2A-BB4F-1AFCDAF5844B}" type="sibTrans" cxnId="{25E625F4-8E86-4246-BA14-CF7009FF8B16}">
      <dgm:prSet/>
      <dgm:spPr/>
      <dgm:t>
        <a:bodyPr/>
        <a:lstStyle/>
        <a:p>
          <a:endParaRPr lang="en-US"/>
        </a:p>
      </dgm:t>
    </dgm:pt>
    <dgm:pt modelId="{9F661024-20D6-42B7-9115-7833385DF01B}">
      <dgm:prSet phldrT="[Text]" custT="1"/>
      <dgm:spPr/>
      <dgm:t>
        <a:bodyPr/>
        <a:lstStyle/>
        <a:p>
          <a:r>
            <a:rPr lang="en-US" sz="1800" dirty="0" smtClean="0"/>
            <a:t>City Council Recommendation</a:t>
          </a:r>
          <a:endParaRPr lang="en-US" sz="1800" dirty="0"/>
        </a:p>
      </dgm:t>
    </dgm:pt>
    <dgm:pt modelId="{E1ADA858-37DC-4607-858B-76CD549CBA3B}" type="parTrans" cxnId="{419F31F3-6B2B-4F6E-B673-3B90E0D3E979}">
      <dgm:prSet/>
      <dgm:spPr/>
      <dgm:t>
        <a:bodyPr/>
        <a:lstStyle/>
        <a:p>
          <a:endParaRPr lang="en-US"/>
        </a:p>
      </dgm:t>
    </dgm:pt>
    <dgm:pt modelId="{1BCAA386-42B8-4F58-98CD-D213665C5560}" type="sibTrans" cxnId="{419F31F3-6B2B-4F6E-B673-3B90E0D3E979}">
      <dgm:prSet/>
      <dgm:spPr/>
      <dgm:t>
        <a:bodyPr/>
        <a:lstStyle/>
        <a:p>
          <a:endParaRPr lang="en-US"/>
        </a:p>
      </dgm:t>
    </dgm:pt>
    <dgm:pt modelId="{8D990236-EA1D-4065-B4ED-CC1271D345FB}" type="pres">
      <dgm:prSet presAssocID="{59CC8982-B349-4D0D-9D8E-B63F313C077D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707FA18C-3E60-4E2D-A789-CEBB540E6578}" type="pres">
      <dgm:prSet presAssocID="{DE9C576B-0174-4528-B579-8B0FA75EBE4D}" presName="composite" presStyleCnt="0"/>
      <dgm:spPr/>
    </dgm:pt>
    <dgm:pt modelId="{1D3B5558-A6A6-4C0D-8D41-3A0273AA5092}" type="pres">
      <dgm:prSet presAssocID="{DE9C576B-0174-4528-B579-8B0FA75EBE4D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80321780-85AC-4C11-85B4-575F0EF249F8}" type="pres">
      <dgm:prSet presAssocID="{DE9C576B-0174-4528-B579-8B0FA75EBE4D}" presName="parSh" presStyleLbl="node1" presStyleIdx="0" presStyleCnt="4" custScaleX="124994" custScaleY="229251" custLinFactNeighborX="1632" custLinFactNeighborY="-29993"/>
      <dgm:spPr/>
      <dgm:t>
        <a:bodyPr/>
        <a:lstStyle/>
        <a:p>
          <a:endParaRPr lang="en-US"/>
        </a:p>
      </dgm:t>
    </dgm:pt>
    <dgm:pt modelId="{F6071DE3-BD81-45F3-8C00-C20F46B41750}" type="pres">
      <dgm:prSet presAssocID="{DE9C576B-0174-4528-B579-8B0FA75EBE4D}" presName="desTx" presStyleLbl="fgAcc1" presStyleIdx="0" presStyleCnt="4" custScaleX="138803" custScaleY="82414" custLinFactNeighborX="10726" custLinFactNeighborY="-1184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DDB0E0D-E886-4BB4-853E-B1EFFD4C6660}" type="pres">
      <dgm:prSet presAssocID="{B706553D-F37E-4CAE-9D4B-04952D4E401B}" presName="sibTrans" presStyleLbl="sibTrans2D1" presStyleIdx="0" presStyleCnt="3" custScaleX="160826" custScaleY="129235"/>
      <dgm:spPr/>
      <dgm:t>
        <a:bodyPr/>
        <a:lstStyle/>
        <a:p>
          <a:endParaRPr lang="en-US"/>
        </a:p>
      </dgm:t>
    </dgm:pt>
    <dgm:pt modelId="{D0CAF86E-C485-49A6-B4A3-6F391E1050F6}" type="pres">
      <dgm:prSet presAssocID="{B706553D-F37E-4CAE-9D4B-04952D4E401B}" presName="connTx" presStyleLbl="sibTrans2D1" presStyleIdx="0" presStyleCnt="3"/>
      <dgm:spPr/>
      <dgm:t>
        <a:bodyPr/>
        <a:lstStyle/>
        <a:p>
          <a:endParaRPr lang="en-US"/>
        </a:p>
      </dgm:t>
    </dgm:pt>
    <dgm:pt modelId="{D8CCEFC3-DB13-42DE-9F4C-22F04A58B304}" type="pres">
      <dgm:prSet presAssocID="{18B00C2B-A86F-4D59-B7CD-DD10D1351DAB}" presName="composite" presStyleCnt="0"/>
      <dgm:spPr/>
    </dgm:pt>
    <dgm:pt modelId="{EF78B01E-8EA9-4C69-9600-67F99683672A}" type="pres">
      <dgm:prSet presAssocID="{18B00C2B-A86F-4D59-B7CD-DD10D1351DAB}" presName="parTx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EBB7D3E-E7BC-4AAE-AFA3-1FAF2F8016D0}" type="pres">
      <dgm:prSet presAssocID="{18B00C2B-A86F-4D59-B7CD-DD10D1351DAB}" presName="parSh" presStyleLbl="node1" presStyleIdx="1" presStyleCnt="4" custScaleX="124994" custScaleY="229251" custLinFactNeighborY="-66138"/>
      <dgm:spPr/>
      <dgm:t>
        <a:bodyPr/>
        <a:lstStyle/>
        <a:p>
          <a:endParaRPr lang="en-US"/>
        </a:p>
      </dgm:t>
    </dgm:pt>
    <dgm:pt modelId="{4AC9E93B-A8C6-4630-AFD7-17BCC8804971}" type="pres">
      <dgm:prSet presAssocID="{18B00C2B-A86F-4D59-B7CD-DD10D1351DAB}" presName="desTx" presStyleLbl="fgAcc1" presStyleIdx="1" presStyleCnt="4" custScaleX="119891" custScaleY="61648" custLinFactNeighborX="955" custLinFactNeighborY="-3400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42E76D1-3BB6-48DD-A5B7-A8EE0B0AFAB4}" type="pres">
      <dgm:prSet presAssocID="{9D854B04-BC05-4FE2-9296-53A3F08D29D6}" presName="sibTrans" presStyleLbl="sibTrans2D1" presStyleIdx="1" presStyleCnt="3" custScaleX="160826" custScaleY="129235"/>
      <dgm:spPr/>
      <dgm:t>
        <a:bodyPr/>
        <a:lstStyle/>
        <a:p>
          <a:endParaRPr lang="en-US"/>
        </a:p>
      </dgm:t>
    </dgm:pt>
    <dgm:pt modelId="{B6BFC84E-9506-41BE-B1A8-5A40DC487C5A}" type="pres">
      <dgm:prSet presAssocID="{9D854B04-BC05-4FE2-9296-53A3F08D29D6}" presName="connTx" presStyleLbl="sibTrans2D1" presStyleIdx="1" presStyleCnt="3"/>
      <dgm:spPr/>
      <dgm:t>
        <a:bodyPr/>
        <a:lstStyle/>
        <a:p>
          <a:endParaRPr lang="en-US"/>
        </a:p>
      </dgm:t>
    </dgm:pt>
    <dgm:pt modelId="{A8F8E21B-E352-442B-9921-AFF375506150}" type="pres">
      <dgm:prSet presAssocID="{E7017A57-BE5A-4074-8D6A-065D3062681B}" presName="composite" presStyleCnt="0"/>
      <dgm:spPr/>
    </dgm:pt>
    <dgm:pt modelId="{382CAEDF-A0B3-45BA-9DCA-19092878551F}" type="pres">
      <dgm:prSet presAssocID="{E7017A57-BE5A-4074-8D6A-065D3062681B}" presName="parTx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015CAE-1CF3-4E11-9E2D-621A541225D8}" type="pres">
      <dgm:prSet presAssocID="{E7017A57-BE5A-4074-8D6A-065D3062681B}" presName="parSh" presStyleLbl="node1" presStyleIdx="2" presStyleCnt="4" custScaleX="124994" custScaleY="229251" custLinFactNeighborX="1064" custLinFactNeighborY="-58447"/>
      <dgm:spPr/>
      <dgm:t>
        <a:bodyPr/>
        <a:lstStyle/>
        <a:p>
          <a:endParaRPr lang="en-US"/>
        </a:p>
      </dgm:t>
    </dgm:pt>
    <dgm:pt modelId="{06F21906-A76F-45B6-9CA1-5E9A9B24889C}" type="pres">
      <dgm:prSet presAssocID="{E7017A57-BE5A-4074-8D6A-065D3062681B}" presName="desTx" presStyleLbl="fgAcc1" presStyleIdx="2" presStyleCnt="4" custScaleX="119891" custScaleY="68944" custLinFactNeighborX="5420" custLinFactNeighborY="-2806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F8E6C62-E5F8-4FD9-8EBA-D9D4548E4469}" type="pres">
      <dgm:prSet presAssocID="{BA277F6C-622A-4551-95F2-3B26D5015839}" presName="sibTrans" presStyleLbl="sibTrans2D1" presStyleIdx="2" presStyleCnt="3" custScaleX="160826" custScaleY="129235"/>
      <dgm:spPr/>
      <dgm:t>
        <a:bodyPr/>
        <a:lstStyle/>
        <a:p>
          <a:endParaRPr lang="en-US"/>
        </a:p>
      </dgm:t>
    </dgm:pt>
    <dgm:pt modelId="{0885EED9-F9D4-4B60-A037-2D221512A45D}" type="pres">
      <dgm:prSet presAssocID="{BA277F6C-622A-4551-95F2-3B26D5015839}" presName="connTx" presStyleLbl="sibTrans2D1" presStyleIdx="2" presStyleCnt="3"/>
      <dgm:spPr/>
      <dgm:t>
        <a:bodyPr/>
        <a:lstStyle/>
        <a:p>
          <a:endParaRPr lang="en-US"/>
        </a:p>
      </dgm:t>
    </dgm:pt>
    <dgm:pt modelId="{4033C594-25FC-45C6-AA87-18100DAB79FB}" type="pres">
      <dgm:prSet presAssocID="{D4FCC2C0-D074-4EAC-B1E7-49ABF71C0535}" presName="composite" presStyleCnt="0"/>
      <dgm:spPr/>
    </dgm:pt>
    <dgm:pt modelId="{EFC25F4E-7FBF-4004-A5CF-9910A914F877}" type="pres">
      <dgm:prSet presAssocID="{D4FCC2C0-D074-4EAC-B1E7-49ABF71C0535}" presName="parTx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CF78F89-F9D3-4BE8-A563-5B741404B334}" type="pres">
      <dgm:prSet presAssocID="{D4FCC2C0-D074-4EAC-B1E7-49ABF71C0535}" presName="parSh" presStyleLbl="node1" presStyleIdx="3" presStyleCnt="4" custScaleX="141986" custScaleY="229251" custLinFactNeighborX="5288" custLinFactNeighborY="-60431"/>
      <dgm:spPr/>
      <dgm:t>
        <a:bodyPr/>
        <a:lstStyle/>
        <a:p>
          <a:endParaRPr lang="en-US"/>
        </a:p>
      </dgm:t>
    </dgm:pt>
    <dgm:pt modelId="{E9B86B84-9558-4B43-B166-79ED58FB132A}" type="pres">
      <dgm:prSet presAssocID="{D4FCC2C0-D074-4EAC-B1E7-49ABF71C0535}" presName="desTx" presStyleLbl="fgAcc1" presStyleIdx="3" presStyleCnt="4" custScaleX="154717" custScaleY="69659" custLinFactNeighborX="12622" custLinFactNeighborY="-32800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60A6E67-2E02-412E-84EF-B99674E3C088}" srcId="{59CC8982-B349-4D0D-9D8E-B63F313C077D}" destId="{DE9C576B-0174-4528-B579-8B0FA75EBE4D}" srcOrd="0" destOrd="0" parTransId="{E0E5059A-A24F-4D90-A37C-DAED5D9515F7}" sibTransId="{B706553D-F37E-4CAE-9D4B-04952D4E401B}"/>
    <dgm:cxn modelId="{4BD953EE-18A9-4072-8FD5-033B307CE669}" type="presOf" srcId="{8EBEC39B-1A16-4DB7-A1EA-A13579C75FDC}" destId="{E9B86B84-9558-4B43-B166-79ED58FB132A}" srcOrd="0" destOrd="0" presId="urn:microsoft.com/office/officeart/2005/8/layout/process3"/>
    <dgm:cxn modelId="{AFC2C1D8-52CF-457F-97FB-6DD871D639BC}" srcId="{59CC8982-B349-4D0D-9D8E-B63F313C077D}" destId="{D4FCC2C0-D074-4EAC-B1E7-49ABF71C0535}" srcOrd="3" destOrd="0" parTransId="{3585081B-8606-4770-B650-B893A56BB146}" sibTransId="{2F80D098-05AA-4051-B704-89E341F6CCB6}"/>
    <dgm:cxn modelId="{94D2E14B-6D7E-4DCC-9C0E-4423BC2B7F78}" type="presOf" srcId="{BA277F6C-622A-4551-95F2-3B26D5015839}" destId="{4F8E6C62-E5F8-4FD9-8EBA-D9D4548E4469}" srcOrd="0" destOrd="0" presId="urn:microsoft.com/office/officeart/2005/8/layout/process3"/>
    <dgm:cxn modelId="{42E85234-5DF1-4E27-B99B-A74113E8F8DC}" type="presOf" srcId="{18B00C2B-A86F-4D59-B7CD-DD10D1351DAB}" destId="{9EBB7D3E-E7BC-4AAE-AFA3-1FAF2F8016D0}" srcOrd="1" destOrd="0" presId="urn:microsoft.com/office/officeart/2005/8/layout/process3"/>
    <dgm:cxn modelId="{23758EB9-8C73-47D6-9518-E7C716282589}" type="presOf" srcId="{9D854B04-BC05-4FE2-9296-53A3F08D29D6}" destId="{942E76D1-3BB6-48DD-A5B7-A8EE0B0AFAB4}" srcOrd="0" destOrd="0" presId="urn:microsoft.com/office/officeart/2005/8/layout/process3"/>
    <dgm:cxn modelId="{A5714274-A16B-4AE7-A5CA-02A86BBBEC6A}" type="presOf" srcId="{E7017A57-BE5A-4074-8D6A-065D3062681B}" destId="{30015CAE-1CF3-4E11-9E2D-621A541225D8}" srcOrd="1" destOrd="0" presId="urn:microsoft.com/office/officeart/2005/8/layout/process3"/>
    <dgm:cxn modelId="{B07AA48A-3F28-4621-AD5F-3714BFAAC904}" type="presOf" srcId="{18B00C2B-A86F-4D59-B7CD-DD10D1351DAB}" destId="{EF78B01E-8EA9-4C69-9600-67F99683672A}" srcOrd="0" destOrd="0" presId="urn:microsoft.com/office/officeart/2005/8/layout/process3"/>
    <dgm:cxn modelId="{1ADB10D8-BAED-49B2-A37E-3E8A9AF66C32}" srcId="{DE9C576B-0174-4528-B579-8B0FA75EBE4D}" destId="{AB31CFDB-6FB7-4807-83CB-B3DB679ACA76}" srcOrd="0" destOrd="0" parTransId="{02EE00BD-C93E-435A-9A27-998E261FB054}" sibTransId="{BFD53B13-37E0-4C7F-A88A-9D11ABEFB3E3}"/>
    <dgm:cxn modelId="{0C7A628A-98CE-4DEF-9283-EC06678B3E41}" type="presOf" srcId="{B706553D-F37E-4CAE-9D4B-04952D4E401B}" destId="{D0CAF86E-C485-49A6-B4A3-6F391E1050F6}" srcOrd="1" destOrd="0" presId="urn:microsoft.com/office/officeart/2005/8/layout/process3"/>
    <dgm:cxn modelId="{6C4200A3-34BE-4E5E-8390-387AA6181134}" type="presOf" srcId="{BA277F6C-622A-4551-95F2-3B26D5015839}" destId="{0885EED9-F9D4-4B60-A037-2D221512A45D}" srcOrd="1" destOrd="0" presId="urn:microsoft.com/office/officeart/2005/8/layout/process3"/>
    <dgm:cxn modelId="{2DF2ECFA-7804-4749-944E-F533D40641FD}" srcId="{E7017A57-BE5A-4074-8D6A-065D3062681B}" destId="{B120B170-3B73-4BFF-8CFE-F1014AC6D23B}" srcOrd="0" destOrd="0" parTransId="{D6535AA5-43F4-4748-89F7-6A6DBE88BEAB}" sibTransId="{B287EF06-A50A-44BD-871C-86E4ABDFA950}"/>
    <dgm:cxn modelId="{7348F92F-C113-4ABF-B273-6FFD537C4613}" type="presOf" srcId="{D4FCC2C0-D074-4EAC-B1E7-49ABF71C0535}" destId="{1CF78F89-F9D3-4BE8-A563-5B741404B334}" srcOrd="1" destOrd="0" presId="urn:microsoft.com/office/officeart/2005/8/layout/process3"/>
    <dgm:cxn modelId="{CA1559BF-C292-4FF3-876A-F35D9C2B48DE}" type="presOf" srcId="{D4FCC2C0-D074-4EAC-B1E7-49ABF71C0535}" destId="{EFC25F4E-7FBF-4004-A5CF-9910A914F877}" srcOrd="0" destOrd="0" presId="urn:microsoft.com/office/officeart/2005/8/layout/process3"/>
    <dgm:cxn modelId="{0066EC15-4616-424A-86CE-36490C623151}" type="presOf" srcId="{9D854B04-BC05-4FE2-9296-53A3F08D29D6}" destId="{B6BFC84E-9506-41BE-B1A8-5A40DC487C5A}" srcOrd="1" destOrd="0" presId="urn:microsoft.com/office/officeart/2005/8/layout/process3"/>
    <dgm:cxn modelId="{C2BADF57-0DEC-4611-A489-E7BB99B013CB}" srcId="{18B00C2B-A86F-4D59-B7CD-DD10D1351DAB}" destId="{D3E9D345-F2FF-414C-A4DB-C66897D56E9D}" srcOrd="0" destOrd="0" parTransId="{973C0210-DF94-4294-8778-7F4B0668CC26}" sibTransId="{24EBE755-F905-4DF6-ADFF-335AEA207BE0}"/>
    <dgm:cxn modelId="{106B6B9F-F628-467D-B1D6-2497FC339C4A}" type="presOf" srcId="{59CC8982-B349-4D0D-9D8E-B63F313C077D}" destId="{8D990236-EA1D-4065-B4ED-CC1271D345FB}" srcOrd="0" destOrd="0" presId="urn:microsoft.com/office/officeart/2005/8/layout/process3"/>
    <dgm:cxn modelId="{A2B31092-AEA7-4684-BDE9-2EEA3CB370A7}" type="presOf" srcId="{DE9C576B-0174-4528-B579-8B0FA75EBE4D}" destId="{80321780-85AC-4C11-85B4-575F0EF249F8}" srcOrd="1" destOrd="0" presId="urn:microsoft.com/office/officeart/2005/8/layout/process3"/>
    <dgm:cxn modelId="{615C35B0-5F77-416C-8D94-E86E72B67C7A}" type="presOf" srcId="{D3E9D345-F2FF-414C-A4DB-C66897D56E9D}" destId="{4AC9E93B-A8C6-4630-AFD7-17BCC8804971}" srcOrd="0" destOrd="0" presId="urn:microsoft.com/office/officeart/2005/8/layout/process3"/>
    <dgm:cxn modelId="{5C568C0B-4836-4E7A-BEBE-88C0C94CE742}" type="presOf" srcId="{DE9C576B-0174-4528-B579-8B0FA75EBE4D}" destId="{1D3B5558-A6A6-4C0D-8D41-3A0273AA5092}" srcOrd="0" destOrd="0" presId="urn:microsoft.com/office/officeart/2005/8/layout/process3"/>
    <dgm:cxn modelId="{BE285ECF-0532-4D7A-BE62-88C3A4D86804}" type="presOf" srcId="{B706553D-F37E-4CAE-9D4B-04952D4E401B}" destId="{9DDB0E0D-E886-4BB4-853E-B1EFFD4C6660}" srcOrd="0" destOrd="0" presId="urn:microsoft.com/office/officeart/2005/8/layout/process3"/>
    <dgm:cxn modelId="{69FBB653-1878-4356-9D5A-C1B62496C362}" srcId="{59CC8982-B349-4D0D-9D8E-B63F313C077D}" destId="{18B00C2B-A86F-4D59-B7CD-DD10D1351DAB}" srcOrd="1" destOrd="0" parTransId="{88511F96-1A2E-46DF-BD7F-6508DD6BC192}" sibTransId="{9D854B04-BC05-4FE2-9296-53A3F08D29D6}"/>
    <dgm:cxn modelId="{25E625F4-8E86-4246-BA14-CF7009FF8B16}" srcId="{D4FCC2C0-D074-4EAC-B1E7-49ABF71C0535}" destId="{8EBEC39B-1A16-4DB7-A1EA-A13579C75FDC}" srcOrd="0" destOrd="0" parTransId="{2524C6C0-9073-4DAD-AB2B-439E6D8631BD}" sibTransId="{D1E9C056-2FDD-4B2A-BB4F-1AFCDAF5844B}"/>
    <dgm:cxn modelId="{ABB11048-11E1-4D65-9DD2-6F9EF2417A7B}" type="presOf" srcId="{AB31CFDB-6FB7-4807-83CB-B3DB679ACA76}" destId="{F6071DE3-BD81-45F3-8C00-C20F46B41750}" srcOrd="0" destOrd="0" presId="urn:microsoft.com/office/officeart/2005/8/layout/process3"/>
    <dgm:cxn modelId="{419F31F3-6B2B-4F6E-B673-3B90E0D3E979}" srcId="{D4FCC2C0-D074-4EAC-B1E7-49ABF71C0535}" destId="{9F661024-20D6-42B7-9115-7833385DF01B}" srcOrd="1" destOrd="0" parTransId="{E1ADA858-37DC-4607-858B-76CD549CBA3B}" sibTransId="{1BCAA386-42B8-4F58-98CD-D213665C5560}"/>
    <dgm:cxn modelId="{742BF5D2-CDC8-42FB-9C5C-47E22C182DAB}" type="presOf" srcId="{E7017A57-BE5A-4074-8D6A-065D3062681B}" destId="{382CAEDF-A0B3-45BA-9DCA-19092878551F}" srcOrd="0" destOrd="0" presId="urn:microsoft.com/office/officeart/2005/8/layout/process3"/>
    <dgm:cxn modelId="{C8ABE4E6-E709-4DB4-9B9A-FA62966265FF}" type="presOf" srcId="{9F661024-20D6-42B7-9115-7833385DF01B}" destId="{E9B86B84-9558-4B43-B166-79ED58FB132A}" srcOrd="0" destOrd="1" presId="urn:microsoft.com/office/officeart/2005/8/layout/process3"/>
    <dgm:cxn modelId="{6D9C9FD7-9B35-418C-8B34-A2999B8242F8}" type="presOf" srcId="{B120B170-3B73-4BFF-8CFE-F1014AC6D23B}" destId="{06F21906-A76F-45B6-9CA1-5E9A9B24889C}" srcOrd="0" destOrd="0" presId="urn:microsoft.com/office/officeart/2005/8/layout/process3"/>
    <dgm:cxn modelId="{0FD90B85-BAC5-4311-91A1-E8FD6263BA07}" srcId="{59CC8982-B349-4D0D-9D8E-B63F313C077D}" destId="{E7017A57-BE5A-4074-8D6A-065D3062681B}" srcOrd="2" destOrd="0" parTransId="{0621BF4C-8662-4444-B858-DD4879596931}" sibTransId="{BA277F6C-622A-4551-95F2-3B26D5015839}"/>
    <dgm:cxn modelId="{DC1F2699-08BD-4194-BA0A-D239F3D69AFE}" type="presParOf" srcId="{8D990236-EA1D-4065-B4ED-CC1271D345FB}" destId="{707FA18C-3E60-4E2D-A789-CEBB540E6578}" srcOrd="0" destOrd="0" presId="urn:microsoft.com/office/officeart/2005/8/layout/process3"/>
    <dgm:cxn modelId="{D48D6C1A-541B-41C2-9EB3-385FCB5DAE36}" type="presParOf" srcId="{707FA18C-3E60-4E2D-A789-CEBB540E6578}" destId="{1D3B5558-A6A6-4C0D-8D41-3A0273AA5092}" srcOrd="0" destOrd="0" presId="urn:microsoft.com/office/officeart/2005/8/layout/process3"/>
    <dgm:cxn modelId="{01CC29C2-5E19-4D99-89FA-90342417CF76}" type="presParOf" srcId="{707FA18C-3E60-4E2D-A789-CEBB540E6578}" destId="{80321780-85AC-4C11-85B4-575F0EF249F8}" srcOrd="1" destOrd="0" presId="urn:microsoft.com/office/officeart/2005/8/layout/process3"/>
    <dgm:cxn modelId="{ED65A06A-5D21-4ACA-9911-72776EBD2828}" type="presParOf" srcId="{707FA18C-3E60-4E2D-A789-CEBB540E6578}" destId="{F6071DE3-BD81-45F3-8C00-C20F46B41750}" srcOrd="2" destOrd="0" presId="urn:microsoft.com/office/officeart/2005/8/layout/process3"/>
    <dgm:cxn modelId="{BEBFE44E-46D8-4E32-B3AD-E69F853986FB}" type="presParOf" srcId="{8D990236-EA1D-4065-B4ED-CC1271D345FB}" destId="{9DDB0E0D-E886-4BB4-853E-B1EFFD4C6660}" srcOrd="1" destOrd="0" presId="urn:microsoft.com/office/officeart/2005/8/layout/process3"/>
    <dgm:cxn modelId="{566A4B6B-6202-47E5-B49D-94CA97D9529E}" type="presParOf" srcId="{9DDB0E0D-E886-4BB4-853E-B1EFFD4C6660}" destId="{D0CAF86E-C485-49A6-B4A3-6F391E1050F6}" srcOrd="0" destOrd="0" presId="urn:microsoft.com/office/officeart/2005/8/layout/process3"/>
    <dgm:cxn modelId="{E4B27DD9-5515-4076-B1DE-1D883B89B653}" type="presParOf" srcId="{8D990236-EA1D-4065-B4ED-CC1271D345FB}" destId="{D8CCEFC3-DB13-42DE-9F4C-22F04A58B304}" srcOrd="2" destOrd="0" presId="urn:microsoft.com/office/officeart/2005/8/layout/process3"/>
    <dgm:cxn modelId="{B4DBDC50-01AD-4249-98E5-FC6D4540D295}" type="presParOf" srcId="{D8CCEFC3-DB13-42DE-9F4C-22F04A58B304}" destId="{EF78B01E-8EA9-4C69-9600-67F99683672A}" srcOrd="0" destOrd="0" presId="urn:microsoft.com/office/officeart/2005/8/layout/process3"/>
    <dgm:cxn modelId="{7866D5AE-3CC8-48A3-A4BF-B9A81C49AC0C}" type="presParOf" srcId="{D8CCEFC3-DB13-42DE-9F4C-22F04A58B304}" destId="{9EBB7D3E-E7BC-4AAE-AFA3-1FAF2F8016D0}" srcOrd="1" destOrd="0" presId="urn:microsoft.com/office/officeart/2005/8/layout/process3"/>
    <dgm:cxn modelId="{6A0E7AE5-8C7D-44FA-B01F-B2397D7283C9}" type="presParOf" srcId="{D8CCEFC3-DB13-42DE-9F4C-22F04A58B304}" destId="{4AC9E93B-A8C6-4630-AFD7-17BCC8804971}" srcOrd="2" destOrd="0" presId="urn:microsoft.com/office/officeart/2005/8/layout/process3"/>
    <dgm:cxn modelId="{8B782064-5E46-433D-A8AE-97F514D91E96}" type="presParOf" srcId="{8D990236-EA1D-4065-B4ED-CC1271D345FB}" destId="{942E76D1-3BB6-48DD-A5B7-A8EE0B0AFAB4}" srcOrd="3" destOrd="0" presId="urn:microsoft.com/office/officeart/2005/8/layout/process3"/>
    <dgm:cxn modelId="{E9677C1F-93EB-42C4-9C29-6AEB12A465EB}" type="presParOf" srcId="{942E76D1-3BB6-48DD-A5B7-A8EE0B0AFAB4}" destId="{B6BFC84E-9506-41BE-B1A8-5A40DC487C5A}" srcOrd="0" destOrd="0" presId="urn:microsoft.com/office/officeart/2005/8/layout/process3"/>
    <dgm:cxn modelId="{2F745085-53C5-4E1B-BA3E-E1E837AC5E67}" type="presParOf" srcId="{8D990236-EA1D-4065-B4ED-CC1271D345FB}" destId="{A8F8E21B-E352-442B-9921-AFF375506150}" srcOrd="4" destOrd="0" presId="urn:microsoft.com/office/officeart/2005/8/layout/process3"/>
    <dgm:cxn modelId="{019ED366-0B18-4F93-95DF-032B20ED582A}" type="presParOf" srcId="{A8F8E21B-E352-442B-9921-AFF375506150}" destId="{382CAEDF-A0B3-45BA-9DCA-19092878551F}" srcOrd="0" destOrd="0" presId="urn:microsoft.com/office/officeart/2005/8/layout/process3"/>
    <dgm:cxn modelId="{4EB37590-18CE-48A8-AD22-88A6DC1B55EE}" type="presParOf" srcId="{A8F8E21B-E352-442B-9921-AFF375506150}" destId="{30015CAE-1CF3-4E11-9E2D-621A541225D8}" srcOrd="1" destOrd="0" presId="urn:microsoft.com/office/officeart/2005/8/layout/process3"/>
    <dgm:cxn modelId="{D5EE1042-E4F3-45CD-ADA7-B8ECE921B25D}" type="presParOf" srcId="{A8F8E21B-E352-442B-9921-AFF375506150}" destId="{06F21906-A76F-45B6-9CA1-5E9A9B24889C}" srcOrd="2" destOrd="0" presId="urn:microsoft.com/office/officeart/2005/8/layout/process3"/>
    <dgm:cxn modelId="{82A6CD3F-9FC5-452E-A458-E5ED5E2B53B5}" type="presParOf" srcId="{8D990236-EA1D-4065-B4ED-CC1271D345FB}" destId="{4F8E6C62-E5F8-4FD9-8EBA-D9D4548E4469}" srcOrd="5" destOrd="0" presId="urn:microsoft.com/office/officeart/2005/8/layout/process3"/>
    <dgm:cxn modelId="{432D0E47-C591-41F9-A87E-65E90B30F949}" type="presParOf" srcId="{4F8E6C62-E5F8-4FD9-8EBA-D9D4548E4469}" destId="{0885EED9-F9D4-4B60-A037-2D221512A45D}" srcOrd="0" destOrd="0" presId="urn:microsoft.com/office/officeart/2005/8/layout/process3"/>
    <dgm:cxn modelId="{58F75427-C5B5-457E-8629-414351210822}" type="presParOf" srcId="{8D990236-EA1D-4065-B4ED-CC1271D345FB}" destId="{4033C594-25FC-45C6-AA87-18100DAB79FB}" srcOrd="6" destOrd="0" presId="urn:microsoft.com/office/officeart/2005/8/layout/process3"/>
    <dgm:cxn modelId="{8588F845-7204-495F-B8AE-219FAA412232}" type="presParOf" srcId="{4033C594-25FC-45C6-AA87-18100DAB79FB}" destId="{EFC25F4E-7FBF-4004-A5CF-9910A914F877}" srcOrd="0" destOrd="0" presId="urn:microsoft.com/office/officeart/2005/8/layout/process3"/>
    <dgm:cxn modelId="{96414D9D-FCC6-4798-B39C-378A2F38BCDC}" type="presParOf" srcId="{4033C594-25FC-45C6-AA87-18100DAB79FB}" destId="{1CF78F89-F9D3-4BE8-A563-5B741404B334}" srcOrd="1" destOrd="0" presId="urn:microsoft.com/office/officeart/2005/8/layout/process3"/>
    <dgm:cxn modelId="{436DE9A2-160B-4CBD-BBC8-33556FD61278}" type="presParOf" srcId="{4033C594-25FC-45C6-AA87-18100DAB79FB}" destId="{E9B86B84-9558-4B43-B166-79ED58FB132A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0321780-85AC-4C11-85B4-575F0EF249F8}">
      <dsp:nvSpPr>
        <dsp:cNvPr id="0" name=""/>
        <dsp:cNvSpPr/>
      </dsp:nvSpPr>
      <dsp:spPr>
        <a:xfrm>
          <a:off x="33356" y="2030614"/>
          <a:ext cx="1934691" cy="244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Identify Corridors</a:t>
          </a:r>
        </a:p>
      </dsp:txBody>
      <dsp:txXfrm>
        <a:off x="33356" y="2030614"/>
        <a:ext cx="1934691" cy="712384"/>
      </dsp:txXfrm>
    </dsp:sp>
    <dsp:sp modelId="{F6071DE3-BD81-45F3-8C00-C20F46B41750}">
      <dsp:nvSpPr>
        <dsp:cNvPr id="0" name=""/>
        <dsp:cNvSpPr/>
      </dsp:nvSpPr>
      <dsp:spPr>
        <a:xfrm>
          <a:off x="384271" y="3095818"/>
          <a:ext cx="2148431" cy="22006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Identify corridors that meet project’s Purpose and Need and have high potential to improve transit</a:t>
          </a:r>
        </a:p>
      </dsp:txBody>
      <dsp:txXfrm>
        <a:off x="447196" y="3158743"/>
        <a:ext cx="2022581" cy="2074779"/>
      </dsp:txXfrm>
    </dsp:sp>
    <dsp:sp modelId="{9DDB0E0D-E886-4BB4-853E-B1EFFD4C6660}">
      <dsp:nvSpPr>
        <dsp:cNvPr id="0" name=""/>
        <dsp:cNvSpPr/>
      </dsp:nvSpPr>
      <dsp:spPr>
        <a:xfrm rot="22886">
          <a:off x="2058642" y="2147731"/>
          <a:ext cx="869606" cy="498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2058644" y="2246839"/>
        <a:ext cx="720199" cy="298815"/>
      </dsp:txXfrm>
    </dsp:sp>
    <dsp:sp modelId="{9EBB7D3E-E7BC-4AAE-AFA3-1FAF2F8016D0}">
      <dsp:nvSpPr>
        <dsp:cNvPr id="0" name=""/>
        <dsp:cNvSpPr/>
      </dsp:nvSpPr>
      <dsp:spPr>
        <a:xfrm>
          <a:off x="2988237" y="2050286"/>
          <a:ext cx="1934691" cy="244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Tier 1 Evaluation</a:t>
          </a:r>
        </a:p>
      </dsp:txBody>
      <dsp:txXfrm>
        <a:off x="2988237" y="2050286"/>
        <a:ext cx="1934691" cy="712384"/>
      </dsp:txXfrm>
    </dsp:sp>
    <dsp:sp modelId="{4AC9E93B-A8C6-4630-AFD7-17BCC8804971}">
      <dsp:nvSpPr>
        <dsp:cNvPr id="0" name=""/>
        <dsp:cNvSpPr/>
      </dsp:nvSpPr>
      <dsp:spPr>
        <a:xfrm>
          <a:off x="3359537" y="3286929"/>
          <a:ext cx="1855706" cy="123135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Qualitative, high-level analysis.</a:t>
          </a:r>
        </a:p>
      </dsp:txBody>
      <dsp:txXfrm>
        <a:off x="3395602" y="3322994"/>
        <a:ext cx="1783576" cy="1159224"/>
      </dsp:txXfrm>
    </dsp:sp>
    <dsp:sp modelId="{942E76D1-3BB6-48DD-A5B7-A8EE0B0AFAB4}">
      <dsp:nvSpPr>
        <dsp:cNvPr id="0" name=""/>
        <dsp:cNvSpPr/>
      </dsp:nvSpPr>
      <dsp:spPr>
        <a:xfrm rot="21540332">
          <a:off x="5004182" y="2132489"/>
          <a:ext cx="780517" cy="498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5004193" y="2233391"/>
        <a:ext cx="631110" cy="298815"/>
      </dsp:txXfrm>
    </dsp:sp>
    <dsp:sp modelId="{30015CAE-1CF3-4E11-9E2D-621A541225D8}">
      <dsp:nvSpPr>
        <dsp:cNvPr id="0" name=""/>
        <dsp:cNvSpPr/>
      </dsp:nvSpPr>
      <dsp:spPr>
        <a:xfrm>
          <a:off x="5838486" y="2000810"/>
          <a:ext cx="1934691" cy="244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Tier 2 Evaluation</a:t>
          </a:r>
        </a:p>
      </dsp:txBody>
      <dsp:txXfrm>
        <a:off x="5838486" y="2000810"/>
        <a:ext cx="1934691" cy="712384"/>
      </dsp:txXfrm>
    </dsp:sp>
    <dsp:sp modelId="{06F21906-A76F-45B6-9CA1-5E9A9B24889C}">
      <dsp:nvSpPr>
        <dsp:cNvPr id="0" name=""/>
        <dsp:cNvSpPr/>
      </dsp:nvSpPr>
      <dsp:spPr>
        <a:xfrm>
          <a:off x="6262427" y="3171522"/>
          <a:ext cx="1855706" cy="154006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Quantitative, in-depth analysis</a:t>
          </a:r>
        </a:p>
      </dsp:txBody>
      <dsp:txXfrm>
        <a:off x="6307534" y="3216629"/>
        <a:ext cx="1765492" cy="1449847"/>
      </dsp:txXfrm>
    </dsp:sp>
    <dsp:sp modelId="{4F8E6C62-E5F8-4FD9-8EBA-D9D4548E4469}">
      <dsp:nvSpPr>
        <dsp:cNvPr id="0" name=""/>
        <dsp:cNvSpPr/>
      </dsp:nvSpPr>
      <dsp:spPr>
        <a:xfrm rot="21560279">
          <a:off x="7858805" y="2091072"/>
          <a:ext cx="822145" cy="498025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400" kern="1200"/>
        </a:p>
      </dsp:txBody>
      <dsp:txXfrm>
        <a:off x="7858810" y="2191540"/>
        <a:ext cx="672738" cy="298815"/>
      </dsp:txXfrm>
    </dsp:sp>
    <dsp:sp modelId="{1CF78F89-F9D3-4BE8-A563-5B741404B334}">
      <dsp:nvSpPr>
        <dsp:cNvPr id="0" name=""/>
        <dsp:cNvSpPr/>
      </dsp:nvSpPr>
      <dsp:spPr>
        <a:xfrm>
          <a:off x="8737645" y="1965791"/>
          <a:ext cx="2197698" cy="24497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0688" tIns="170688" rIns="170688" bIns="91440" numCol="1" spcCol="1270" anchor="t" anchorCtr="0">
          <a:noAutofit/>
        </a:bodyPr>
        <a:lstStyle/>
        <a:p>
          <a:pPr lvl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/>
            <a:t>Recommend Corridors</a:t>
          </a:r>
        </a:p>
      </dsp:txBody>
      <dsp:txXfrm>
        <a:off x="8737645" y="1965791"/>
        <a:ext cx="2197698" cy="712384"/>
      </dsp:txXfrm>
    </dsp:sp>
    <dsp:sp modelId="{E9B86B84-9558-4B43-B166-79ED58FB132A}">
      <dsp:nvSpPr>
        <dsp:cNvPr id="0" name=""/>
        <dsp:cNvSpPr/>
      </dsp:nvSpPr>
      <dsp:spPr>
        <a:xfrm>
          <a:off x="8882390" y="3039774"/>
          <a:ext cx="2394752" cy="157216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t" anchorCtr="0">
          <a:noAutofit/>
        </a:bodyPr>
        <a:lstStyle/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/>
            <a:t>Recommendation for future regional transit </a:t>
          </a:r>
          <a:r>
            <a:rPr lang="en-US" sz="1800" kern="1200" dirty="0" smtClean="0"/>
            <a:t>funding</a:t>
          </a:r>
          <a:endParaRPr lang="en-US" sz="1800" kern="1200" dirty="0"/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1800" kern="1200" dirty="0" smtClean="0"/>
            <a:t>City Council Recommendation</a:t>
          </a:r>
          <a:endParaRPr lang="en-US" sz="1800" kern="1200" dirty="0"/>
        </a:p>
      </dsp:txBody>
      <dsp:txXfrm>
        <a:off x="8928437" y="3085821"/>
        <a:ext cx="2302658" cy="1480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109CC7F1-9F35-3F45-BEAC-C5B3BDC87622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7DF6DEF4-9C4B-344F-AD36-77DFF46090E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65919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67D134D6-3381-F448-9A20-CA01FBBFB205}" type="datetimeFigureOut">
              <a:rPr lang="en-US" smtClean="0"/>
              <a:t>1/27/2020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717550" y="1162050"/>
            <a:ext cx="55753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46B07DA4-EF91-7145-9732-85B04CE536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851266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593110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857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66661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Referential,</a:t>
            </a:r>
            <a:r>
              <a:rPr lang="en-US" baseline="0" dirty="0" smtClean="0"/>
              <a:t> and as-needed only in case there are questions that require additional info when discussing slide 8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300260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91737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Why are we doing this study:</a:t>
            </a:r>
          </a:p>
          <a:p>
            <a:r>
              <a:rPr lang="en-US" dirty="0"/>
              <a:t>Valley Metro is working with the cities of Tempe and Mesa to evaluate potential high-capacity transit options in Tempe and Mesa. The Tempe/Mesa Streetcar Feasibility Study will evaluate possible streetcar extensions to connect the Tempe Streetcar with key regional activity centers, employment destinations and emerging multi-unit residential developments in Tempe and Mesa. This study is an</a:t>
            </a:r>
            <a:r>
              <a:rPr lang="en-US" baseline="0" dirty="0"/>
              <a:t> early, technical phase to determine feasible routes. Later phases will involve additional research and strong community involvement components.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502960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b="1" dirty="0"/>
              <a:t>What is</a:t>
            </a:r>
            <a:r>
              <a:rPr lang="en-US" b="1" baseline="0" dirty="0"/>
              <a:t> the purpose: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Identify future streetcar system to serve the east valley communities of Mesa and Tempe as a means of providing high-capacity transit options 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inform a future regional funding initiative for transit capital investments in both cities</a:t>
            </a:r>
          </a:p>
          <a:p>
            <a:pPr marL="174708" indent="-174708">
              <a:buFont typeface="Arial" panose="020B0604020202020204" pitchFamily="34" charset="0"/>
              <a:buChar char="•"/>
            </a:pPr>
            <a:r>
              <a:rPr lang="en-US" baseline="0" dirty="0"/>
              <a:t>identify steps to develop the transit components of a multimodal system.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9158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Covering multiple levels of technical</a:t>
            </a:r>
            <a:r>
              <a:rPr lang="en-US" baseline="0" dirty="0"/>
              <a:t> analysis: from high level qualitative, to in-depth </a:t>
            </a:r>
            <a:r>
              <a:rPr lang="en-US" baseline="0" dirty="0" smtClean="0"/>
              <a:t>quantitative. Because this is evaluating technical feasibility, a stronger focus on public involvement will occur during potential </a:t>
            </a:r>
            <a:r>
              <a:rPr lang="en-US" baseline="0" smtClean="0"/>
              <a:t>future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0884712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  <a:p>
            <a:r>
              <a:rPr lang="en-US" dirty="0"/>
              <a:t>Evaluating</a:t>
            </a:r>
            <a:r>
              <a:rPr lang="en-US" baseline="0" dirty="0"/>
              <a:t> major north/south and east/west corridors within the study area. Map shows preliminary results from Tier 1 analysis that was carried into the second phase of Tier 2 analysis.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671399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aseline="0" dirty="0" smtClean="0"/>
          </a:p>
          <a:p>
            <a:endParaRPr lang="en-US" baseline="0" dirty="0" smtClean="0"/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Criteria</a:t>
            </a:r>
          </a:p>
          <a:p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Mobility Improvements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Daily Transit Trips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Zero-car Transit Trips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Connectivity with Other Regional High-capacity Transit (HCT)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Ridership is determined by current transit ridership and potential future ridership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Access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Population in Study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Employment in Study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Publicly-supported Housing in Study Area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Connections with Other Transit Routes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Connections with Bikeways/Multi-use Paths 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Impacts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Vehicular Traffic Capacity Impact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Right of Way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Historical and Cultural Resources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Section 4(f) Resources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Environmental Issues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Utilities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 Use/Economic Development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Land Use Plan Consistency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Potential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Development Integration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Total Capital 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Operations and Maintenance Cost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Cost Effectiveness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Potential Opportunities for Financial Partnerships/Shared Costs</a:t>
            </a:r>
          </a:p>
          <a:p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Efficiencies</a:t>
            </a: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Operating Efficiency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Transit Speed/Reliability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Scalability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21627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Tier 1 criteria</a:t>
            </a:r>
            <a:r>
              <a:rPr lang="en-US" baseline="0" dirty="0"/>
              <a:t> helped identify the most feasible corridors. Tier 2 criteria provided further quantitative, in-depth analysis that helped rank the feasibility of the 5 corridors identified in Tier 1.</a:t>
            </a:r>
          </a:p>
          <a:p>
            <a:endParaRPr lang="en-US" baseline="0" dirty="0"/>
          </a:p>
          <a:p>
            <a:pPr marL="228600" indent="-228600">
              <a:buAutoNum type="arabicParenR"/>
            </a:pPr>
            <a:r>
              <a:rPr lang="en-US" baseline="0" dirty="0"/>
              <a:t>Rio Salado East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Opportunities: 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Minimal utilities/archaeological areas to mitigate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Heavy presence</a:t>
            </a:r>
            <a:r>
              <a:rPr lang="en-US" baseline="0" dirty="0"/>
              <a:t> of multi-use, commercial, activity districts 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Strong development potential and integration also possible in the future.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Low impact to automobile capacity: all car lanes preserved</a:t>
            </a:r>
            <a:endParaRPr lang="en-US" dirty="0"/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Challenges: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Heavily trafficked</a:t>
            </a:r>
            <a:r>
              <a:rPr lang="en-US" baseline="0" dirty="0"/>
              <a:t> corridor with multiple intersections that also hosts many events may affect reliability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Projected annual cost per rider may not be as effectual as other corridor </a:t>
            </a:r>
            <a:r>
              <a:rPr lang="en-US" baseline="0" dirty="0" smtClean="0"/>
              <a:t>options, low forecasted ridership</a:t>
            </a:r>
            <a:endParaRPr lang="en-US" dirty="0"/>
          </a:p>
          <a:p>
            <a:pPr marL="228600" lvl="0" indent="-228600">
              <a:buFont typeface="+mj-lt"/>
              <a:buAutoNum type="arabicParenR"/>
            </a:pPr>
            <a:r>
              <a:rPr lang="en-US" dirty="0"/>
              <a:t>Rural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Opportunities: 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Connectivity</a:t>
            </a:r>
            <a:r>
              <a:rPr lang="en-US" baseline="0" dirty="0"/>
              <a:t> to other high-capacity transit options including LRT, TSC, and commuter rail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Population density and connectivity to other transit (local bus and circulators) is high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High forecasted ridership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Projected annual cost per rider more effectual than other corridor options</a:t>
            </a:r>
            <a:endParaRPr lang="en-US" dirty="0"/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Challenges: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Low development potential or</a:t>
            </a:r>
            <a:r>
              <a:rPr lang="en-US" baseline="0" dirty="0"/>
              <a:t> integration </a:t>
            </a:r>
            <a:r>
              <a:rPr lang="en-US" dirty="0"/>
              <a:t>along corridor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 smtClean="0"/>
              <a:t>Right of Way</a:t>
            </a:r>
            <a:r>
              <a:rPr lang="en-US" baseline="0" dirty="0" smtClean="0"/>
              <a:t> and Rail Road impacts</a:t>
            </a:r>
            <a:endParaRPr lang="en-US" dirty="0"/>
          </a:p>
          <a:p>
            <a:pPr marL="228600" lvl="0" indent="-228600">
              <a:buFont typeface="+mj-lt"/>
              <a:buAutoNum type="arabicParenR"/>
            </a:pPr>
            <a:r>
              <a:rPr lang="en-US" dirty="0"/>
              <a:t>Dobson,</a:t>
            </a:r>
            <a:r>
              <a:rPr lang="en-US" baseline="0" dirty="0"/>
              <a:t> Southern, Country Club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baseline="0" dirty="0"/>
              <a:t>Opportunities: 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High availability of affordable housing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High commercial and residential with activity centers and high potential for development and integration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Best corridor for scalability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baseline="0" dirty="0"/>
              <a:t>Challenges: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Highest number of utilities to mitigate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Projected capital and O&amp;M costs are higher than other corridors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Heavily trafficked</a:t>
            </a:r>
            <a:r>
              <a:rPr lang="en-US" baseline="0" dirty="0"/>
              <a:t> corridor with multiple </a:t>
            </a:r>
            <a:r>
              <a:rPr lang="en-US" baseline="0" dirty="0" smtClean="0"/>
              <a:t>intersections</a:t>
            </a:r>
            <a:endParaRPr lang="en-US" baseline="0" dirty="0"/>
          </a:p>
          <a:p>
            <a:pPr marL="228600" lvl="0" indent="-228600">
              <a:buFont typeface="+mj-lt"/>
              <a:buAutoNum type="arabicParenR"/>
            </a:pPr>
            <a:r>
              <a:rPr lang="en-US" baseline="0" dirty="0"/>
              <a:t>Mill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Opportunities: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Minimal ROW projected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Projected</a:t>
            </a:r>
            <a:r>
              <a:rPr lang="en-US" baseline="0" dirty="0"/>
              <a:t> capital, O&amp;M, annual cost per rider best rated of corridors</a:t>
            </a:r>
            <a:endParaRPr lang="en-US" dirty="0"/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Challenges: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Low employment</a:t>
            </a:r>
            <a:r>
              <a:rPr lang="en-US" baseline="0" dirty="0"/>
              <a:t> density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Reduced capacity for automobiles – most impactful of all corridors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Multiple historical resources along corridor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Low development and integration potential </a:t>
            </a:r>
          </a:p>
          <a:p>
            <a:pPr marL="228600" lvl="0" indent="-228600">
              <a:buFont typeface="+mj-lt"/>
              <a:buAutoNum type="arabicParenR"/>
            </a:pPr>
            <a:r>
              <a:rPr lang="en-US" dirty="0"/>
              <a:t>Rio Salado West</a:t>
            </a:r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Opportunities: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/>
              <a:t>Minimal impact to automobile capacity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dirty="0" smtClean="0"/>
              <a:t>Potential future development along with existing connection to IDEA and TCA</a:t>
            </a:r>
            <a:endParaRPr lang="en-US" dirty="0"/>
          </a:p>
          <a:p>
            <a:pPr marL="685800" lvl="1" indent="-228600">
              <a:buFont typeface="+mj-lt"/>
              <a:buAutoNum type="alphaUcPeriod"/>
            </a:pPr>
            <a:r>
              <a:rPr lang="en-US" dirty="0"/>
              <a:t>Challenges: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Low forecasted ridership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Low population and minimal connectivity to other transit (local bus and circulators)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/>
              <a:t>Requires ROW from Tempe Beach Park</a:t>
            </a:r>
          </a:p>
          <a:p>
            <a:pPr marL="1143000" lvl="2" indent="-228600">
              <a:buFont typeface="+mj-lt"/>
              <a:buAutoNum type="alphaLcParenR"/>
            </a:pPr>
            <a:r>
              <a:rPr lang="en-US" baseline="0" dirty="0" smtClean="0"/>
              <a:t>Not </a:t>
            </a:r>
            <a:r>
              <a:rPr lang="en-US" baseline="0" dirty="0"/>
              <a:t>designated transit corridor</a:t>
            </a:r>
          </a:p>
          <a:p>
            <a:pPr marL="1143000" lvl="2" indent="-228600">
              <a:buFont typeface="+mj-lt"/>
              <a:buAutoNum type="alphaLcParenR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055627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4708" indent="-174708">
              <a:buFontTx/>
              <a:buChar char="-"/>
            </a:pPr>
            <a:r>
              <a:rPr lang="en-US" b="0" dirty="0"/>
              <a:t>Explain how this study fits in</a:t>
            </a:r>
          </a:p>
          <a:p>
            <a:pPr marL="174708" indent="-174708">
              <a:buFontTx/>
              <a:buChar char="-"/>
            </a:pPr>
            <a:r>
              <a:rPr lang="en-US" b="0" dirty="0"/>
              <a:t>Explain how we will make sure results are consistent/incorporated</a:t>
            </a:r>
          </a:p>
          <a:p>
            <a:endParaRPr lang="en-US" dirty="0"/>
          </a:p>
          <a:p>
            <a:endParaRPr lang="en-US" baseline="0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B07DA4-EF91-7145-9732-85B04CE53693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1672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622" y="1122363"/>
            <a:ext cx="10606178" cy="2387600"/>
          </a:xfrm>
        </p:spPr>
        <p:txBody>
          <a:bodyPr anchor="b">
            <a:normAutofit/>
          </a:bodyPr>
          <a:lstStyle>
            <a:lvl1pPr algn="l">
              <a:defRPr sz="6000" b="0" i="0">
                <a:solidFill>
                  <a:srgbClr val="57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747622" y="3602038"/>
            <a:ext cx="10606178" cy="1655762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600" b="1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7" t="9166" r="915" b="-1056"/>
          <a:stretch/>
        </p:blipFill>
        <p:spPr>
          <a:xfrm>
            <a:off x="0" y="0"/>
            <a:ext cx="12192000" cy="2733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620" y="5541510"/>
            <a:ext cx="1146048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72792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"/>
          <a:stretch/>
        </p:blipFill>
        <p:spPr>
          <a:xfrm rot="10800000">
            <a:off x="-55036" y="5075767"/>
            <a:ext cx="12247036" cy="178223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74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MT Std Regular" charset="0"/>
              </a:defRPr>
            </a:lvl1pPr>
          </a:lstStyle>
          <a:p>
            <a:fld id="{1D8FBE3B-A762-4D43-9F18-C23D362E2698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541133"/>
            <a:ext cx="10515600" cy="959863"/>
          </a:xfrm>
        </p:spPr>
        <p:txBody>
          <a:bodyPr/>
          <a:lstStyle>
            <a:lvl1pPr>
              <a:defRPr b="0" i="0">
                <a:solidFill>
                  <a:srgbClr val="57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8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1500996"/>
            <a:ext cx="10515600" cy="483079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000" b="1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620" y="178400"/>
            <a:ext cx="1146048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6807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"/>
          <a:stretch/>
        </p:blipFill>
        <p:spPr>
          <a:xfrm rot="10800000">
            <a:off x="-55037" y="5075767"/>
            <a:ext cx="12247036" cy="1782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838200" y="337352"/>
            <a:ext cx="10515600" cy="807236"/>
          </a:xfrm>
        </p:spPr>
        <p:txBody>
          <a:bodyPr/>
          <a:lstStyle>
            <a:lvl1pPr>
              <a:defRPr b="0" i="0">
                <a:solidFill>
                  <a:srgbClr val="57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Title Arial Light 44pt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838200" y="1324448"/>
            <a:ext cx="10515600" cy="4852515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>
              <a:buFont typeface="Arial" panose="020B0604020202020204" pitchFamily="34" charset="0"/>
              <a:buChar char="•"/>
              <a:defRPr b="0" i="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53565A"/>
                </a:solidFill>
                <a:latin typeface="Arial MT Std" charset="0"/>
                <a:ea typeface="Arial MT Std" charset="0"/>
                <a:cs typeface="Arial MT Std" charset="0"/>
              </a:defRPr>
            </a:lvl5pPr>
          </a:lstStyle>
          <a:p>
            <a:r>
              <a:rPr lang="en-US" dirty="0"/>
              <a:t>Level 1 (Arial MT Std Bold 28pt)</a:t>
            </a:r>
          </a:p>
          <a:p>
            <a:pPr lvl="1"/>
            <a:r>
              <a:rPr lang="en-US" dirty="0"/>
              <a:t>Level 2 (Arial MT Std 24pt)</a:t>
            </a:r>
          </a:p>
          <a:p>
            <a:pPr lvl="2"/>
            <a:r>
              <a:rPr lang="en-US" dirty="0"/>
              <a:t>Level 3 (Arial MT Std 20pt)</a:t>
            </a:r>
          </a:p>
          <a:p>
            <a:pPr lvl="3"/>
            <a:r>
              <a:rPr lang="en-US" dirty="0"/>
              <a:t>Level 4 (Arial MT Std 18pt)</a:t>
            </a:r>
          </a:p>
          <a:p>
            <a:pPr lvl="3"/>
            <a:endParaRPr lang="en-US" dirty="0"/>
          </a:p>
          <a:p>
            <a:pPr lvl="3"/>
            <a:endParaRPr lang="en-US" dirty="0"/>
          </a:p>
        </p:txBody>
      </p:sp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620" y="178400"/>
            <a:ext cx="1146048" cy="1146048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74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MT Std Regular" charset="0"/>
              </a:defRPr>
            </a:lvl1pPr>
          </a:lstStyle>
          <a:p>
            <a:fld id="{1D8FBE3B-A762-4D43-9F18-C23D362E26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17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lumn Content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"/>
          <a:stretch/>
        </p:blipFill>
        <p:spPr>
          <a:xfrm rot="10800000">
            <a:off x="-55037" y="5075767"/>
            <a:ext cx="12247036" cy="1782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 i="0">
                <a:solidFill>
                  <a:srgbClr val="57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 MT Std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solidFill>
                  <a:srgbClr val="53565A"/>
                </a:solidFill>
                <a:latin typeface="Arial MT Std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620" y="178400"/>
            <a:ext cx="1146048" cy="1146048"/>
          </a:xfrm>
          <a:prstGeom prst="rect">
            <a:avLst/>
          </a:prstGeom>
        </p:spPr>
      </p:pic>
      <p:sp>
        <p:nvSpPr>
          <p:cNvPr id="7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474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MT Std Regular" charset="0"/>
              </a:defRPr>
            </a:lvl1pPr>
          </a:lstStyle>
          <a:p>
            <a:fld id="{1D8FBE3B-A762-4D43-9F18-C23D362E26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07843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138"/>
          <a:stretch/>
        </p:blipFill>
        <p:spPr>
          <a:xfrm rot="10800000">
            <a:off x="-55037" y="5075767"/>
            <a:ext cx="12247036" cy="1782233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 b="0" i="0">
                <a:solidFill>
                  <a:srgbClr val="572C5F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>
            <a:lvl1pPr>
              <a:defRPr b="1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solidFill>
                  <a:srgbClr val="53565A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 MT Std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800"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>
            <a:lvl1pPr>
              <a:defRPr b="1" i="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 b="0" i="0"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 b="0" i="0">
                <a:latin typeface="Arial MT Std Regular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</p:txBody>
      </p: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620" y="178400"/>
            <a:ext cx="1146048" cy="1146048"/>
          </a:xfrm>
          <a:prstGeom prst="rect">
            <a:avLst/>
          </a:prstGeom>
        </p:spPr>
      </p:pic>
      <p:sp>
        <p:nvSpPr>
          <p:cNvPr id="9" name="Slide Number Placeholder 5"/>
          <p:cNvSpPr>
            <a:spLocks noGrp="1"/>
          </p:cNvSpPr>
          <p:nvPr>
            <p:ph type="sldNum" sz="quarter" idx="10"/>
          </p:nvPr>
        </p:nvSpPr>
        <p:spPr>
          <a:xfrm>
            <a:off x="924746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 MT Std Regular" charset="0"/>
              </a:defRPr>
            </a:lvl1pPr>
          </a:lstStyle>
          <a:p>
            <a:fld id="{1D8FBE3B-A762-4D43-9F18-C23D362E26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6720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487" t="9166" r="915" b="-1056"/>
          <a:stretch/>
        </p:blipFill>
        <p:spPr>
          <a:xfrm>
            <a:off x="0" y="0"/>
            <a:ext cx="12192000" cy="2733678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620" y="5541510"/>
            <a:ext cx="1146048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84632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Divider Slide">
    <p:bg>
      <p:bgPr>
        <a:gradFill flip="none" rotWithShape="1">
          <a:gsLst>
            <a:gs pos="100000">
              <a:srgbClr val="6A2C91"/>
            </a:gs>
            <a:gs pos="52000">
              <a:srgbClr val="502059"/>
            </a:gs>
            <a:gs pos="0">
              <a:srgbClr val="381A6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200" y="2211827"/>
            <a:ext cx="10515600" cy="927875"/>
          </a:xfrm>
        </p:spPr>
        <p:txBody>
          <a:bodyPr>
            <a:normAutofit/>
          </a:bodyPr>
          <a:lstStyle>
            <a:lvl1pPr algn="ctr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Section Divider Slide</a:t>
            </a:r>
          </a:p>
        </p:txBody>
      </p:sp>
      <p:sp>
        <p:nvSpPr>
          <p:cNvPr id="6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838200" y="3108879"/>
            <a:ext cx="10515600" cy="610366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 b="1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24500" y="3473297"/>
            <a:ext cx="1143000" cy="1143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54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Divider Slide">
    <p:bg>
      <p:bgPr>
        <a:gradFill flip="none" rotWithShape="1">
          <a:gsLst>
            <a:gs pos="100000">
              <a:srgbClr val="6A2C91"/>
            </a:gs>
            <a:gs pos="52000">
              <a:srgbClr val="502059"/>
            </a:gs>
            <a:gs pos="0">
              <a:srgbClr val="381A60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 hasCustomPrompt="1"/>
          </p:nvPr>
        </p:nvSpPr>
        <p:spPr>
          <a:xfrm>
            <a:off x="838200" y="2211827"/>
            <a:ext cx="10515600" cy="927875"/>
          </a:xfrm>
        </p:spPr>
        <p:txBody>
          <a:bodyPr>
            <a:normAutofit/>
          </a:bodyPr>
          <a:lstStyle>
            <a:lvl1pPr algn="l">
              <a:defRPr sz="6000" baseline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Thank You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74" y="3444884"/>
            <a:ext cx="12215973" cy="34388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44620" y="5623703"/>
            <a:ext cx="1146048" cy="11460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32424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54113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PowerPoint Template - Purple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23925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0" i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1D8FBE3B-A762-4D43-9F18-C23D362E2698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338055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0" r:id="rId3"/>
    <p:sldLayoutId id="2147483652" r:id="rId4"/>
    <p:sldLayoutId id="2147483653" r:id="rId5"/>
    <p:sldLayoutId id="2147483681" r:id="rId6"/>
    <p:sldLayoutId id="2147483655" r:id="rId7"/>
    <p:sldLayoutId id="2147483680" r:id="rId8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rgbClr val="53565A"/>
          </a:solidFill>
          <a:latin typeface="Arial" panose="020B0604020202020204" pitchFamily="34" charset="0"/>
          <a:ea typeface="Arial" panose="020B0604020202020204" pitchFamily="34" charset="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7622" y="1634427"/>
            <a:ext cx="10606178" cy="2387600"/>
          </a:xfrm>
        </p:spPr>
        <p:txBody>
          <a:bodyPr anchor="ctr"/>
          <a:lstStyle/>
          <a:p>
            <a:r>
              <a:rPr lang="en-US" dirty="0"/>
              <a:t>Tempe/Mesa Streetcar Feasibility Study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7622" y="3758656"/>
            <a:ext cx="9144000" cy="1655762"/>
          </a:xfrm>
        </p:spPr>
        <p:txBody>
          <a:bodyPr/>
          <a:lstStyle/>
          <a:p>
            <a:r>
              <a:rPr lang="en-US" sz="3600" b="0" dirty="0"/>
              <a:t>Winter 2020</a:t>
            </a:r>
          </a:p>
        </p:txBody>
      </p:sp>
    </p:spTree>
    <p:extLst>
      <p:ext uri="{BB962C8B-B14F-4D97-AF65-F5344CB8AC3E}">
        <p14:creationId xmlns:p14="http://schemas.microsoft.com/office/powerpoint/2010/main" val="76914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352"/>
            <a:ext cx="10515600" cy="807236"/>
          </a:xfrm>
        </p:spPr>
        <p:txBody>
          <a:bodyPr/>
          <a:lstStyle/>
          <a:p>
            <a:r>
              <a:rPr lang="en-US" dirty="0" smtClean="0"/>
              <a:t>Next Steps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9255" y="1411798"/>
            <a:ext cx="10307820" cy="4934931"/>
          </a:xfrm>
        </p:spPr>
        <p:txBody>
          <a:bodyPr/>
          <a:lstStyle/>
          <a:p>
            <a:r>
              <a:rPr lang="en-US" sz="2400" b="0" dirty="0" smtClean="0"/>
              <a:t>Final detailed analysis of prioritized corridors</a:t>
            </a:r>
          </a:p>
          <a:p>
            <a:r>
              <a:rPr lang="en-US" sz="2400" b="0" dirty="0" smtClean="0"/>
              <a:t>City Council recommendation in mid-2020</a:t>
            </a:r>
          </a:p>
          <a:p>
            <a:r>
              <a:rPr lang="en-US" sz="2400" b="0" dirty="0" smtClean="0"/>
              <a:t>Regional Transportation Plan</a:t>
            </a:r>
          </a:p>
          <a:p>
            <a:r>
              <a:rPr lang="en-US" sz="2400" b="0" dirty="0" smtClean="0"/>
              <a:t>Prop 400 E</a:t>
            </a:r>
            <a:endParaRPr lang="en-US" sz="1600" b="0" dirty="0"/>
          </a:p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8FBE3B-A762-4D43-9F18-C23D362E2698}" type="slidenum">
              <a:rPr lang="en-US" smtClean="0">
                <a:latin typeface="Arial" panose="020B0604020202020204" pitchFamily="34" charset="0"/>
              </a:rPr>
              <a:pPr/>
              <a:t>10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4725" y="3019208"/>
            <a:ext cx="7967662" cy="3438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477180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96929983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5748020" cy="1176020"/>
          </a:xfrm>
        </p:spPr>
        <p:txBody>
          <a:bodyPr>
            <a:normAutofit fontScale="90000"/>
          </a:bodyPr>
          <a:lstStyle/>
          <a:p>
            <a:r>
              <a:rPr lang="en-US" dirty="0"/>
              <a:t>Tier 2 Evaluation Preliminary Results</a:t>
            </a:r>
            <a:endParaRPr lang="en-US" sz="3600" b="1" dirty="0">
              <a:solidFill>
                <a:schemeClr val="accent5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8FBE3B-A762-4D43-9F18-C23D362E2698}" type="slidenum">
              <a:rPr lang="en-US" smtClean="0">
                <a:latin typeface="Arial" panose="020B0604020202020204" pitchFamily="34" charset="0"/>
              </a:rPr>
              <a:pPr/>
              <a:t>12</a:t>
            </a:fld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DB6840C9-8BD4-4A89-8DE2-A254541B983A}"/>
              </a:ext>
            </a:extLst>
          </p:cNvPr>
          <p:cNvGraphicFramePr>
            <a:graphicFrameLocks noGrp="1"/>
          </p:cNvGraphicFramePr>
          <p:nvPr>
            <p:extLst/>
          </p:nvPr>
        </p:nvGraphicFramePr>
        <p:xfrm>
          <a:off x="184784" y="1452878"/>
          <a:ext cx="11727817" cy="4617721"/>
        </p:xfrm>
        <a:graphic>
          <a:graphicData uri="http://schemas.openxmlformats.org/drawingml/2006/table">
            <a:tbl>
              <a:tblPr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tableStyleId>{5C22544A-7EE6-4342-B048-85BDC9FD1C3A}</a:tableStyleId>
              </a:tblPr>
              <a:tblGrid>
                <a:gridCol w="1912981">
                  <a:extLst>
                    <a:ext uri="{9D8B030D-6E8A-4147-A177-3AD203B41FA5}">
                      <a16:colId xmlns:a16="http://schemas.microsoft.com/office/drawing/2014/main" val="1697835808"/>
                    </a:ext>
                  </a:extLst>
                </a:gridCol>
                <a:gridCol w="1381615">
                  <a:extLst>
                    <a:ext uri="{9D8B030D-6E8A-4147-A177-3AD203B41FA5}">
                      <a16:colId xmlns:a16="http://schemas.microsoft.com/office/drawing/2014/main" val="3700581500"/>
                    </a:ext>
                  </a:extLst>
                </a:gridCol>
                <a:gridCol w="1381615">
                  <a:extLst>
                    <a:ext uri="{9D8B030D-6E8A-4147-A177-3AD203B41FA5}">
                      <a16:colId xmlns:a16="http://schemas.microsoft.com/office/drawing/2014/main" val="2408415460"/>
                    </a:ext>
                  </a:extLst>
                </a:gridCol>
                <a:gridCol w="1381615">
                  <a:extLst>
                    <a:ext uri="{9D8B030D-6E8A-4147-A177-3AD203B41FA5}">
                      <a16:colId xmlns:a16="http://schemas.microsoft.com/office/drawing/2014/main" val="3864796201"/>
                    </a:ext>
                  </a:extLst>
                </a:gridCol>
                <a:gridCol w="1381615">
                  <a:extLst>
                    <a:ext uri="{9D8B030D-6E8A-4147-A177-3AD203B41FA5}">
                      <a16:colId xmlns:a16="http://schemas.microsoft.com/office/drawing/2014/main" val="3794666442"/>
                    </a:ext>
                  </a:extLst>
                </a:gridCol>
                <a:gridCol w="1381615">
                  <a:extLst>
                    <a:ext uri="{9D8B030D-6E8A-4147-A177-3AD203B41FA5}">
                      <a16:colId xmlns:a16="http://schemas.microsoft.com/office/drawing/2014/main" val="1012569429"/>
                    </a:ext>
                  </a:extLst>
                </a:gridCol>
                <a:gridCol w="1381615">
                  <a:extLst>
                    <a:ext uri="{9D8B030D-6E8A-4147-A177-3AD203B41FA5}">
                      <a16:colId xmlns:a16="http://schemas.microsoft.com/office/drawing/2014/main" val="1138854885"/>
                    </a:ext>
                  </a:extLst>
                </a:gridCol>
                <a:gridCol w="762573">
                  <a:extLst>
                    <a:ext uri="{9D8B030D-6E8A-4147-A177-3AD203B41FA5}">
                      <a16:colId xmlns:a16="http://schemas.microsoft.com/office/drawing/2014/main" val="2358637898"/>
                    </a:ext>
                  </a:extLst>
                </a:gridCol>
                <a:gridCol w="762573">
                  <a:extLst>
                    <a:ext uri="{9D8B030D-6E8A-4147-A177-3AD203B41FA5}">
                      <a16:colId xmlns:a16="http://schemas.microsoft.com/office/drawing/2014/main" val="423810687"/>
                    </a:ext>
                  </a:extLst>
                </a:gridCol>
              </a:tblGrid>
              <a:tr h="799461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Corridor Options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Mobility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Access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Impacts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Land Use/ Econ Dev.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Costs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Efficiencies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Score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Rank</a:t>
                      </a:r>
                      <a:endParaRPr lang="en-US" sz="1600" b="1" i="0" u="none" strike="noStrike" dirty="0">
                        <a:solidFill>
                          <a:schemeClr val="bg1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220175"/>
                  </a:ext>
                </a:extLst>
              </a:tr>
              <a:tr h="7636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Rio Salado East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79</a:t>
                      </a:r>
                    </a:p>
                  </a:txBody>
                  <a:tcPr marL="0" marR="0" marT="0" marB="0" anchor="ctr"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322312"/>
                  </a:ext>
                </a:extLst>
              </a:tr>
              <a:tr h="7636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Dobson, Southern, </a:t>
                      </a:r>
                      <a:r>
                        <a:rPr lang="en-US" sz="2000" b="1" i="0" u="none" strike="noStrike" dirty="0" err="1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C.Club</a:t>
                      </a:r>
                      <a:endParaRPr lang="en-US" sz="2000" b="1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69</a:t>
                      </a: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69657376"/>
                  </a:ext>
                </a:extLst>
              </a:tr>
              <a:tr h="7636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Mill Ave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66</a:t>
                      </a: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6919062"/>
                  </a:ext>
                </a:extLst>
              </a:tr>
              <a:tr h="7636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Rural Rd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70</a:t>
                      </a: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05531758"/>
                  </a:ext>
                </a:extLst>
              </a:tr>
              <a:tr h="763652">
                <a:tc>
                  <a:txBody>
                    <a:bodyPr/>
                    <a:lstStyle/>
                    <a:p>
                      <a:pPr algn="l" fontAlgn="t"/>
                      <a:r>
                        <a:rPr lang="en-US" sz="2000" b="1" i="0" u="none" strike="noStrike" dirty="0">
                          <a:solidFill>
                            <a:schemeClr val="tx2"/>
                          </a:solidFill>
                          <a:effectLst/>
                          <a:latin typeface="Arial Narrow" panose="020B0606020202030204" pitchFamily="34" charset="0"/>
                        </a:rPr>
                        <a:t>Rio Salado West</a:t>
                      </a:r>
                    </a:p>
                  </a:txBody>
                  <a:tcPr anchor="ctr">
                    <a:lnL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US" sz="1100" b="0" i="0" u="none" strike="noStrike" dirty="0">
                        <a:solidFill>
                          <a:schemeClr val="tx2"/>
                        </a:solidFill>
                        <a:effectLst/>
                        <a:latin typeface="Arial Narrow" panose="020B0606020202030204" pitchFamily="34" charset="0"/>
                      </a:endParaRPr>
                    </a:p>
                  </a:txBody>
                  <a:tcPr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4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65</a:t>
                      </a:r>
                    </a:p>
                  </a:txBody>
                  <a:tcPr marL="0" marR="0" marT="0" marB="0" anchor="ctr"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US" sz="2800" b="1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</a:t>
                      </a:r>
                    </a:p>
                  </a:txBody>
                  <a:tcPr marL="0" marR="0" marT="0" marB="0" anchor="ctr">
                    <a:lnR w="3175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10000"/>
                        <a:lumOff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0341196"/>
                  </a:ext>
                </a:extLst>
              </a:tr>
            </a:tbl>
          </a:graphicData>
        </a:graphic>
      </p:graphicFrame>
      <p:sp>
        <p:nvSpPr>
          <p:cNvPr id="10" name="Oval 9">
            <a:extLst>
              <a:ext uri="{FF2B5EF4-FFF2-40B4-BE49-F238E27FC236}">
                <a16:creationId xmlns:a16="http://schemas.microsoft.com/office/drawing/2014/main" id="{54DFBE43-8C59-42E8-BD42-CD9A32E7D79E}"/>
              </a:ext>
            </a:extLst>
          </p:cNvPr>
          <p:cNvSpPr/>
          <p:nvPr/>
        </p:nvSpPr>
        <p:spPr>
          <a:xfrm>
            <a:off x="318135" y="6383593"/>
            <a:ext cx="228600" cy="22860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Content Placeholder 3">
            <a:extLst>
              <a:ext uri="{FF2B5EF4-FFF2-40B4-BE49-F238E27FC236}">
                <a16:creationId xmlns:a16="http://schemas.microsoft.com/office/drawing/2014/main" id="{A501FD5C-DFDC-41E8-8BB2-4AC0EDAE14D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3548" y="6350718"/>
            <a:ext cx="2020111" cy="294351"/>
          </a:xfrm>
        </p:spPr>
        <p:txBody>
          <a:bodyPr/>
          <a:lstStyle/>
          <a:p>
            <a:pPr marL="0" indent="0">
              <a:buNone/>
            </a:pPr>
            <a:r>
              <a:rPr lang="en-US" sz="1800" dirty="0">
                <a:solidFill>
                  <a:schemeClr val="tx2"/>
                </a:solidFill>
              </a:rPr>
              <a:t>High Performing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2" name="Isosceles Triangle 11">
            <a:extLst>
              <a:ext uri="{FF2B5EF4-FFF2-40B4-BE49-F238E27FC236}">
                <a16:creationId xmlns:a16="http://schemas.microsoft.com/office/drawing/2014/main" id="{EEAF16E1-3849-4CEA-85AD-3AC89E37F3FD}"/>
              </a:ext>
            </a:extLst>
          </p:cNvPr>
          <p:cNvSpPr/>
          <p:nvPr/>
        </p:nvSpPr>
        <p:spPr>
          <a:xfrm>
            <a:off x="3136736" y="6383593"/>
            <a:ext cx="228600" cy="228600"/>
          </a:xfrm>
          <a:prstGeom prst="triangle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Content Placeholder 3">
            <a:extLst>
              <a:ext uri="{FF2B5EF4-FFF2-40B4-BE49-F238E27FC236}">
                <a16:creationId xmlns:a16="http://schemas.microsoft.com/office/drawing/2014/main" id="{3437859E-AB40-470B-B70E-5312E203B7DB}"/>
              </a:ext>
            </a:extLst>
          </p:cNvPr>
          <p:cNvSpPr txBox="1">
            <a:spLocks/>
          </p:cNvSpPr>
          <p:nvPr/>
        </p:nvSpPr>
        <p:spPr>
          <a:xfrm>
            <a:off x="3365336" y="6350718"/>
            <a:ext cx="2343384" cy="294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53565A"/>
                </a:solidFill>
                <a:latin typeface="Arial MT Std" charset="0"/>
                <a:ea typeface="Arial MT Std" charset="0"/>
                <a:cs typeface="Arial MT St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tx2"/>
                </a:solidFill>
              </a:rPr>
              <a:t>Medium Performing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14" name="Diamond 13">
            <a:extLst>
              <a:ext uri="{FF2B5EF4-FFF2-40B4-BE49-F238E27FC236}">
                <a16:creationId xmlns:a16="http://schemas.microsoft.com/office/drawing/2014/main" id="{885DEA48-E192-4167-87F9-12C02E37DF53}"/>
              </a:ext>
            </a:extLst>
          </p:cNvPr>
          <p:cNvSpPr/>
          <p:nvPr/>
        </p:nvSpPr>
        <p:spPr>
          <a:xfrm>
            <a:off x="6329323" y="6383593"/>
            <a:ext cx="228600" cy="228600"/>
          </a:xfrm>
          <a:prstGeom prst="diamond">
            <a:avLst/>
          </a:prstGeom>
          <a:solidFill>
            <a:schemeClr val="accent5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Content Placeholder 3">
            <a:extLst>
              <a:ext uri="{FF2B5EF4-FFF2-40B4-BE49-F238E27FC236}">
                <a16:creationId xmlns:a16="http://schemas.microsoft.com/office/drawing/2014/main" id="{A66AACFC-DA9B-4AD8-861C-FC3586EE1FDF}"/>
              </a:ext>
            </a:extLst>
          </p:cNvPr>
          <p:cNvSpPr txBox="1">
            <a:spLocks/>
          </p:cNvSpPr>
          <p:nvPr/>
        </p:nvSpPr>
        <p:spPr>
          <a:xfrm>
            <a:off x="6612066" y="6350718"/>
            <a:ext cx="2343384" cy="294351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b="1" i="0" kern="120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b="0" i="0" kern="120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b="0" i="0" kern="120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3pPr>
            <a:lvl4pPr marL="1657350" indent="-28575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b="0" i="0" kern="1200">
                <a:solidFill>
                  <a:srgbClr val="53565A"/>
                </a:solidFill>
                <a:latin typeface="Arial" panose="020B0604020202020204" pitchFamily="34" charset="0"/>
                <a:ea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b="0" i="0" kern="1200">
                <a:solidFill>
                  <a:srgbClr val="53565A"/>
                </a:solidFill>
                <a:latin typeface="Arial MT Std" charset="0"/>
                <a:ea typeface="Arial MT Std" charset="0"/>
                <a:cs typeface="Arial MT Std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/>
              <a:buNone/>
            </a:pPr>
            <a:r>
              <a:rPr lang="en-US" sz="1800" dirty="0">
                <a:solidFill>
                  <a:schemeClr val="tx2"/>
                </a:solidFill>
              </a:rPr>
              <a:t>Low Performing</a:t>
            </a:r>
          </a:p>
          <a:p>
            <a:endParaRPr lang="en-US" sz="1800" dirty="0">
              <a:solidFill>
                <a:schemeClr val="tx2"/>
              </a:solidFill>
            </a:endParaRPr>
          </a:p>
        </p:txBody>
      </p:sp>
      <p:sp>
        <p:nvSpPr>
          <p:cNvPr id="21" name="Isosceles Triangle 20">
            <a:extLst>
              <a:ext uri="{FF2B5EF4-FFF2-40B4-BE49-F238E27FC236}">
                <a16:creationId xmlns:a16="http://schemas.microsoft.com/office/drawing/2014/main" id="{A8C733DA-7BB6-46D9-B6A6-04AF272114AA}"/>
              </a:ext>
            </a:extLst>
          </p:cNvPr>
          <p:cNvSpPr/>
          <p:nvPr/>
        </p:nvSpPr>
        <p:spPr>
          <a:xfrm>
            <a:off x="2599577" y="3986766"/>
            <a:ext cx="365760" cy="365760"/>
          </a:xfrm>
          <a:prstGeom prst="triangle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Oval 21">
            <a:extLst>
              <a:ext uri="{FF2B5EF4-FFF2-40B4-BE49-F238E27FC236}">
                <a16:creationId xmlns:a16="http://schemas.microsoft.com/office/drawing/2014/main" id="{0E18575D-6FAE-484F-80FB-5825512B317F}"/>
              </a:ext>
            </a:extLst>
          </p:cNvPr>
          <p:cNvSpPr/>
          <p:nvPr/>
        </p:nvSpPr>
        <p:spPr>
          <a:xfrm>
            <a:off x="2599577" y="4732702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Isosceles Triangle 23">
            <a:extLst>
              <a:ext uri="{FF2B5EF4-FFF2-40B4-BE49-F238E27FC236}">
                <a16:creationId xmlns:a16="http://schemas.microsoft.com/office/drawing/2014/main" id="{68D1AF88-38BD-4919-B763-26AA36C3CD1D}"/>
              </a:ext>
            </a:extLst>
          </p:cNvPr>
          <p:cNvSpPr/>
          <p:nvPr/>
        </p:nvSpPr>
        <p:spPr>
          <a:xfrm>
            <a:off x="3992092" y="2451874"/>
            <a:ext cx="365760" cy="365760"/>
          </a:xfrm>
          <a:prstGeom prst="triangle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iamond 25">
            <a:extLst>
              <a:ext uri="{FF2B5EF4-FFF2-40B4-BE49-F238E27FC236}">
                <a16:creationId xmlns:a16="http://schemas.microsoft.com/office/drawing/2014/main" id="{1F9E3285-52A8-4D94-A5E3-669B860C3CAC}"/>
              </a:ext>
            </a:extLst>
          </p:cNvPr>
          <p:cNvSpPr/>
          <p:nvPr/>
        </p:nvSpPr>
        <p:spPr>
          <a:xfrm>
            <a:off x="3992092" y="3986766"/>
            <a:ext cx="365760" cy="365760"/>
          </a:xfrm>
          <a:prstGeom prst="diamond">
            <a:avLst/>
          </a:prstGeom>
          <a:solidFill>
            <a:schemeClr val="accent5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BEE4BD41-796A-43FF-8333-50DC439B7029}"/>
              </a:ext>
            </a:extLst>
          </p:cNvPr>
          <p:cNvSpPr/>
          <p:nvPr/>
        </p:nvSpPr>
        <p:spPr>
          <a:xfrm>
            <a:off x="3992092" y="4732702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FE9E28C4-CF79-450A-A4BE-0C5C57CE934D}"/>
              </a:ext>
            </a:extLst>
          </p:cNvPr>
          <p:cNvSpPr/>
          <p:nvPr/>
        </p:nvSpPr>
        <p:spPr>
          <a:xfrm>
            <a:off x="6750039" y="2451874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Diamond 31">
            <a:extLst>
              <a:ext uri="{FF2B5EF4-FFF2-40B4-BE49-F238E27FC236}">
                <a16:creationId xmlns:a16="http://schemas.microsoft.com/office/drawing/2014/main" id="{CCC7BE1F-7B90-4AD8-A57F-A7966A8387E7}"/>
              </a:ext>
            </a:extLst>
          </p:cNvPr>
          <p:cNvSpPr/>
          <p:nvPr/>
        </p:nvSpPr>
        <p:spPr>
          <a:xfrm>
            <a:off x="6750039" y="3986766"/>
            <a:ext cx="365760" cy="365760"/>
          </a:xfrm>
          <a:prstGeom prst="diamond">
            <a:avLst/>
          </a:prstGeom>
          <a:solidFill>
            <a:schemeClr val="accent5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4" name="Oval 33">
            <a:extLst>
              <a:ext uri="{FF2B5EF4-FFF2-40B4-BE49-F238E27FC236}">
                <a16:creationId xmlns:a16="http://schemas.microsoft.com/office/drawing/2014/main" id="{1A8EB5BC-C4E2-429F-93B2-3580722E68D9}"/>
              </a:ext>
            </a:extLst>
          </p:cNvPr>
          <p:cNvSpPr/>
          <p:nvPr/>
        </p:nvSpPr>
        <p:spPr>
          <a:xfrm>
            <a:off x="5338818" y="2451874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022A7313-0F80-4565-8EB6-21120368C56F}"/>
              </a:ext>
            </a:extLst>
          </p:cNvPr>
          <p:cNvSpPr/>
          <p:nvPr/>
        </p:nvSpPr>
        <p:spPr>
          <a:xfrm>
            <a:off x="9512505" y="2451874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7" name="Diamond 36">
            <a:extLst>
              <a:ext uri="{FF2B5EF4-FFF2-40B4-BE49-F238E27FC236}">
                <a16:creationId xmlns:a16="http://schemas.microsoft.com/office/drawing/2014/main" id="{205D5069-2809-4246-98AC-C55F7C81D5ED}"/>
              </a:ext>
            </a:extLst>
          </p:cNvPr>
          <p:cNvSpPr/>
          <p:nvPr/>
        </p:nvSpPr>
        <p:spPr>
          <a:xfrm>
            <a:off x="5338818" y="3207642"/>
            <a:ext cx="365760" cy="365760"/>
          </a:xfrm>
          <a:prstGeom prst="diamond">
            <a:avLst/>
          </a:prstGeom>
          <a:solidFill>
            <a:schemeClr val="accent5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Isosceles Triangle 38">
            <a:extLst>
              <a:ext uri="{FF2B5EF4-FFF2-40B4-BE49-F238E27FC236}">
                <a16:creationId xmlns:a16="http://schemas.microsoft.com/office/drawing/2014/main" id="{094894B6-9752-4902-BD68-6CA2889AE253}"/>
              </a:ext>
            </a:extLst>
          </p:cNvPr>
          <p:cNvSpPr/>
          <p:nvPr/>
        </p:nvSpPr>
        <p:spPr>
          <a:xfrm>
            <a:off x="5334299" y="4732702"/>
            <a:ext cx="365760" cy="365760"/>
          </a:xfrm>
          <a:prstGeom prst="triangle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Isosceles Triangle 39">
            <a:extLst>
              <a:ext uri="{FF2B5EF4-FFF2-40B4-BE49-F238E27FC236}">
                <a16:creationId xmlns:a16="http://schemas.microsoft.com/office/drawing/2014/main" id="{6E58A70A-41F3-463B-BE7C-516766929DD6}"/>
              </a:ext>
            </a:extLst>
          </p:cNvPr>
          <p:cNvSpPr/>
          <p:nvPr/>
        </p:nvSpPr>
        <p:spPr>
          <a:xfrm>
            <a:off x="5338818" y="5457062"/>
            <a:ext cx="365760" cy="365760"/>
          </a:xfrm>
          <a:prstGeom prst="triangle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Isosceles Triangle 42">
            <a:extLst>
              <a:ext uri="{FF2B5EF4-FFF2-40B4-BE49-F238E27FC236}">
                <a16:creationId xmlns:a16="http://schemas.microsoft.com/office/drawing/2014/main" id="{9F71B15F-326A-43A0-A495-2BAB05674886}"/>
              </a:ext>
            </a:extLst>
          </p:cNvPr>
          <p:cNvSpPr/>
          <p:nvPr/>
        </p:nvSpPr>
        <p:spPr>
          <a:xfrm>
            <a:off x="8112794" y="4732702"/>
            <a:ext cx="365760" cy="365760"/>
          </a:xfrm>
          <a:prstGeom prst="triangle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Isosceles Triangle 46">
            <a:extLst>
              <a:ext uri="{FF2B5EF4-FFF2-40B4-BE49-F238E27FC236}">
                <a16:creationId xmlns:a16="http://schemas.microsoft.com/office/drawing/2014/main" id="{73BC0F2D-0344-4D6B-8CBC-89E2FF385512}"/>
              </a:ext>
            </a:extLst>
          </p:cNvPr>
          <p:cNvSpPr/>
          <p:nvPr/>
        </p:nvSpPr>
        <p:spPr>
          <a:xfrm>
            <a:off x="9512505" y="4732702"/>
            <a:ext cx="365760" cy="365760"/>
          </a:xfrm>
          <a:prstGeom prst="triangle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Isosceles Triangle 47">
            <a:extLst>
              <a:ext uri="{FF2B5EF4-FFF2-40B4-BE49-F238E27FC236}">
                <a16:creationId xmlns:a16="http://schemas.microsoft.com/office/drawing/2014/main" id="{A2E94C0B-C568-449D-8707-E13FB1C9D338}"/>
              </a:ext>
            </a:extLst>
          </p:cNvPr>
          <p:cNvSpPr/>
          <p:nvPr/>
        </p:nvSpPr>
        <p:spPr>
          <a:xfrm>
            <a:off x="9507986" y="5448350"/>
            <a:ext cx="365760" cy="365760"/>
          </a:xfrm>
          <a:prstGeom prst="triangle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Isosceles Triangle 48">
            <a:extLst>
              <a:ext uri="{FF2B5EF4-FFF2-40B4-BE49-F238E27FC236}">
                <a16:creationId xmlns:a16="http://schemas.microsoft.com/office/drawing/2014/main" id="{085636C1-03F7-4F67-9622-AC237AB5AB44}"/>
              </a:ext>
            </a:extLst>
          </p:cNvPr>
          <p:cNvSpPr/>
          <p:nvPr/>
        </p:nvSpPr>
        <p:spPr>
          <a:xfrm>
            <a:off x="2599577" y="3207642"/>
            <a:ext cx="365760" cy="365760"/>
          </a:xfrm>
          <a:prstGeom prst="triangle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Diamond 49">
            <a:extLst>
              <a:ext uri="{FF2B5EF4-FFF2-40B4-BE49-F238E27FC236}">
                <a16:creationId xmlns:a16="http://schemas.microsoft.com/office/drawing/2014/main" id="{997FA37F-4C17-485D-82D7-369F8FA7F300}"/>
              </a:ext>
            </a:extLst>
          </p:cNvPr>
          <p:cNvSpPr/>
          <p:nvPr/>
        </p:nvSpPr>
        <p:spPr>
          <a:xfrm>
            <a:off x="2599577" y="5482284"/>
            <a:ext cx="365760" cy="365760"/>
          </a:xfrm>
          <a:prstGeom prst="diamond">
            <a:avLst/>
          </a:prstGeom>
          <a:solidFill>
            <a:schemeClr val="accent5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Diamond 51">
            <a:extLst>
              <a:ext uri="{FF2B5EF4-FFF2-40B4-BE49-F238E27FC236}">
                <a16:creationId xmlns:a16="http://schemas.microsoft.com/office/drawing/2014/main" id="{02339862-B521-4F13-B1B5-675766437EBC}"/>
              </a:ext>
            </a:extLst>
          </p:cNvPr>
          <p:cNvSpPr/>
          <p:nvPr/>
        </p:nvSpPr>
        <p:spPr>
          <a:xfrm>
            <a:off x="8112794" y="3207642"/>
            <a:ext cx="365760" cy="365760"/>
          </a:xfrm>
          <a:prstGeom prst="diamond">
            <a:avLst/>
          </a:prstGeom>
          <a:solidFill>
            <a:schemeClr val="accent5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Isosceles Triangle 52">
            <a:extLst>
              <a:ext uri="{FF2B5EF4-FFF2-40B4-BE49-F238E27FC236}">
                <a16:creationId xmlns:a16="http://schemas.microsoft.com/office/drawing/2014/main" id="{AD2CD13D-2A32-4EFF-A79D-7573F48C18D8}"/>
              </a:ext>
            </a:extLst>
          </p:cNvPr>
          <p:cNvSpPr/>
          <p:nvPr/>
        </p:nvSpPr>
        <p:spPr>
          <a:xfrm>
            <a:off x="2613660" y="2451874"/>
            <a:ext cx="365760" cy="365760"/>
          </a:xfrm>
          <a:prstGeom prst="triangle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Diamond 53">
            <a:extLst>
              <a:ext uri="{FF2B5EF4-FFF2-40B4-BE49-F238E27FC236}">
                <a16:creationId xmlns:a16="http://schemas.microsoft.com/office/drawing/2014/main" id="{D372784D-C5B8-44BF-9C39-4E55BAD8FC55}"/>
              </a:ext>
            </a:extLst>
          </p:cNvPr>
          <p:cNvSpPr/>
          <p:nvPr/>
        </p:nvSpPr>
        <p:spPr>
          <a:xfrm>
            <a:off x="3992092" y="3207642"/>
            <a:ext cx="365760" cy="365760"/>
          </a:xfrm>
          <a:prstGeom prst="diamond">
            <a:avLst/>
          </a:prstGeom>
          <a:solidFill>
            <a:schemeClr val="accent5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Diamond 54">
            <a:extLst>
              <a:ext uri="{FF2B5EF4-FFF2-40B4-BE49-F238E27FC236}">
                <a16:creationId xmlns:a16="http://schemas.microsoft.com/office/drawing/2014/main" id="{E793D5EE-5E4E-420F-BCCA-08B5FD7DC6CC}"/>
              </a:ext>
            </a:extLst>
          </p:cNvPr>
          <p:cNvSpPr/>
          <p:nvPr/>
        </p:nvSpPr>
        <p:spPr>
          <a:xfrm>
            <a:off x="5338818" y="3986766"/>
            <a:ext cx="365760" cy="365760"/>
          </a:xfrm>
          <a:prstGeom prst="diamond">
            <a:avLst/>
          </a:prstGeom>
          <a:solidFill>
            <a:schemeClr val="accent5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B6854A0E-23AC-4105-B74D-7D9BAD458C3E}"/>
              </a:ext>
            </a:extLst>
          </p:cNvPr>
          <p:cNvSpPr/>
          <p:nvPr/>
        </p:nvSpPr>
        <p:spPr>
          <a:xfrm>
            <a:off x="6750039" y="3207642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3" name="Diamond 62">
            <a:extLst>
              <a:ext uri="{FF2B5EF4-FFF2-40B4-BE49-F238E27FC236}">
                <a16:creationId xmlns:a16="http://schemas.microsoft.com/office/drawing/2014/main" id="{BE15D05D-7617-4867-B7F4-FE30D9C2081B}"/>
              </a:ext>
            </a:extLst>
          </p:cNvPr>
          <p:cNvSpPr/>
          <p:nvPr/>
        </p:nvSpPr>
        <p:spPr>
          <a:xfrm>
            <a:off x="6750039" y="4732702"/>
            <a:ext cx="365760" cy="365760"/>
          </a:xfrm>
          <a:prstGeom prst="diamond">
            <a:avLst/>
          </a:prstGeom>
          <a:solidFill>
            <a:schemeClr val="accent5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4" name="Diamond 63">
            <a:extLst>
              <a:ext uri="{FF2B5EF4-FFF2-40B4-BE49-F238E27FC236}">
                <a16:creationId xmlns:a16="http://schemas.microsoft.com/office/drawing/2014/main" id="{9C36F341-5A18-48D0-81E5-98CDC2F05E6F}"/>
              </a:ext>
            </a:extLst>
          </p:cNvPr>
          <p:cNvSpPr/>
          <p:nvPr/>
        </p:nvSpPr>
        <p:spPr>
          <a:xfrm>
            <a:off x="6750039" y="5482284"/>
            <a:ext cx="365760" cy="365760"/>
          </a:xfrm>
          <a:prstGeom prst="diamond">
            <a:avLst/>
          </a:prstGeom>
          <a:solidFill>
            <a:schemeClr val="accent5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5" name="Isosceles Triangle 64">
            <a:extLst>
              <a:ext uri="{FF2B5EF4-FFF2-40B4-BE49-F238E27FC236}">
                <a16:creationId xmlns:a16="http://schemas.microsoft.com/office/drawing/2014/main" id="{44096C08-052A-486C-AA96-801239AD520B}"/>
              </a:ext>
            </a:extLst>
          </p:cNvPr>
          <p:cNvSpPr/>
          <p:nvPr/>
        </p:nvSpPr>
        <p:spPr>
          <a:xfrm>
            <a:off x="8078059" y="2429751"/>
            <a:ext cx="365760" cy="365760"/>
          </a:xfrm>
          <a:prstGeom prst="triangle">
            <a:avLst/>
          </a:prstGeom>
          <a:solidFill>
            <a:schemeClr val="accent4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6" name="Oval 65">
            <a:extLst>
              <a:ext uri="{FF2B5EF4-FFF2-40B4-BE49-F238E27FC236}">
                <a16:creationId xmlns:a16="http://schemas.microsoft.com/office/drawing/2014/main" id="{757F1229-8FA6-447C-8F8F-4DF261CE9B09}"/>
              </a:ext>
            </a:extLst>
          </p:cNvPr>
          <p:cNvSpPr/>
          <p:nvPr/>
        </p:nvSpPr>
        <p:spPr>
          <a:xfrm>
            <a:off x="8104328" y="3986766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7" name="Oval 66">
            <a:extLst>
              <a:ext uri="{FF2B5EF4-FFF2-40B4-BE49-F238E27FC236}">
                <a16:creationId xmlns:a16="http://schemas.microsoft.com/office/drawing/2014/main" id="{141E896E-8644-4FA1-847F-9890BFDED080}"/>
              </a:ext>
            </a:extLst>
          </p:cNvPr>
          <p:cNvSpPr/>
          <p:nvPr/>
        </p:nvSpPr>
        <p:spPr>
          <a:xfrm>
            <a:off x="8104328" y="5482284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8" name="Oval 67">
            <a:extLst>
              <a:ext uri="{FF2B5EF4-FFF2-40B4-BE49-F238E27FC236}">
                <a16:creationId xmlns:a16="http://schemas.microsoft.com/office/drawing/2014/main" id="{558492FD-02E6-43D7-8A50-9C5E1F1F02B9}"/>
              </a:ext>
            </a:extLst>
          </p:cNvPr>
          <p:cNvSpPr/>
          <p:nvPr/>
        </p:nvSpPr>
        <p:spPr>
          <a:xfrm>
            <a:off x="9507986" y="3207642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9" name="Oval 68">
            <a:extLst>
              <a:ext uri="{FF2B5EF4-FFF2-40B4-BE49-F238E27FC236}">
                <a16:creationId xmlns:a16="http://schemas.microsoft.com/office/drawing/2014/main" id="{AE33BED6-6D4F-4DB3-B716-9E1D74B829DF}"/>
              </a:ext>
            </a:extLst>
          </p:cNvPr>
          <p:cNvSpPr/>
          <p:nvPr/>
        </p:nvSpPr>
        <p:spPr>
          <a:xfrm>
            <a:off x="9512505" y="3986766"/>
            <a:ext cx="365760" cy="365760"/>
          </a:xfrm>
          <a:prstGeom prst="ellipse">
            <a:avLst/>
          </a:prstGeom>
          <a:solidFill>
            <a:schemeClr val="accent2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0" name="Diamond 69">
            <a:extLst>
              <a:ext uri="{FF2B5EF4-FFF2-40B4-BE49-F238E27FC236}">
                <a16:creationId xmlns:a16="http://schemas.microsoft.com/office/drawing/2014/main" id="{8D4956D3-5038-44F6-9D70-9F5515BA5FA1}"/>
              </a:ext>
            </a:extLst>
          </p:cNvPr>
          <p:cNvSpPr/>
          <p:nvPr/>
        </p:nvSpPr>
        <p:spPr>
          <a:xfrm>
            <a:off x="3969197" y="5482284"/>
            <a:ext cx="365760" cy="365760"/>
          </a:xfrm>
          <a:prstGeom prst="diamond">
            <a:avLst/>
          </a:prstGeom>
          <a:solidFill>
            <a:schemeClr val="accent5"/>
          </a:solidFill>
          <a:ln>
            <a:solidFill>
              <a:schemeClr val="tx2">
                <a:lumMod val="10000"/>
                <a:lumOff val="90000"/>
              </a:schemeClr>
            </a:solidFill>
          </a:ln>
          <a:effectLst>
            <a:outerShdw blurRad="12700" dist="12700" dir="2700000" algn="tl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B6C1A510-9F5A-4EF9-BBB7-BB5CE22B4F9B}"/>
              </a:ext>
            </a:extLst>
          </p:cNvPr>
          <p:cNvSpPr txBox="1"/>
          <p:nvPr/>
        </p:nvSpPr>
        <p:spPr>
          <a:xfrm>
            <a:off x="4357852" y="1340253"/>
            <a:ext cx="532299" cy="830997"/>
          </a:xfrm>
          <a:prstGeom prst="rect">
            <a:avLst/>
          </a:prstGeom>
          <a:noFill/>
          <a:effectLst>
            <a:outerShdw blurRad="25400" dist="12700" dir="2700000" algn="tl" rotWithShape="0">
              <a:schemeClr val="tx2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*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DA6373B5-EFAC-4214-9BD8-5B19BB22662F}"/>
              </a:ext>
            </a:extLst>
          </p:cNvPr>
          <p:cNvSpPr txBox="1"/>
          <p:nvPr/>
        </p:nvSpPr>
        <p:spPr>
          <a:xfrm>
            <a:off x="3060535" y="1340252"/>
            <a:ext cx="532299" cy="830997"/>
          </a:xfrm>
          <a:prstGeom prst="rect">
            <a:avLst/>
          </a:prstGeom>
          <a:noFill/>
          <a:effectLst>
            <a:outerShdw blurRad="25400" dist="12700" dir="2700000" algn="tl" rotWithShape="0">
              <a:schemeClr val="tx2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*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1FFF98C-F34D-442B-87E9-169C3C0A3048}"/>
              </a:ext>
            </a:extLst>
          </p:cNvPr>
          <p:cNvSpPr txBox="1"/>
          <p:nvPr/>
        </p:nvSpPr>
        <p:spPr>
          <a:xfrm>
            <a:off x="7233603" y="1340251"/>
            <a:ext cx="532299" cy="830997"/>
          </a:xfrm>
          <a:prstGeom prst="rect">
            <a:avLst/>
          </a:prstGeom>
          <a:noFill/>
          <a:effectLst>
            <a:outerShdw blurRad="25400" dist="12700" dir="2700000" algn="tl" rotWithShape="0">
              <a:schemeClr val="tx2"/>
            </a:outerShdw>
          </a:effectLst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schemeClr val="accent6"/>
                </a:solidFill>
                <a:latin typeface="Arial Black" panose="020B0A04020102020204" pitchFamily="34" charset="0"/>
              </a:rPr>
              <a:t>*</a:t>
            </a:r>
          </a:p>
        </p:txBody>
      </p:sp>
    </p:spTree>
    <p:extLst>
      <p:ext uri="{BB962C8B-B14F-4D97-AF65-F5344CB8AC3E}">
        <p14:creationId xmlns:p14="http://schemas.microsoft.com/office/powerpoint/2010/main" val="38625348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4" grpId="0"/>
      <p:bldP spid="4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0" dirty="0"/>
              <a:t>Study Overview </a:t>
            </a:r>
          </a:p>
          <a:p>
            <a:pPr lvl="1"/>
            <a:r>
              <a:rPr lang="en-US" dirty="0"/>
              <a:t>Purpose</a:t>
            </a:r>
          </a:p>
          <a:p>
            <a:pPr lvl="1"/>
            <a:r>
              <a:rPr lang="en-US" dirty="0"/>
              <a:t>Study Area</a:t>
            </a:r>
          </a:p>
          <a:p>
            <a:r>
              <a:rPr lang="en-US" b="0" dirty="0"/>
              <a:t>Process and Timeline</a:t>
            </a:r>
          </a:p>
          <a:p>
            <a:r>
              <a:rPr lang="en-US" b="0" dirty="0"/>
              <a:t>Current Status</a:t>
            </a:r>
          </a:p>
          <a:p>
            <a:r>
              <a:rPr lang="en-US" b="0" dirty="0"/>
              <a:t>Related Projects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8FBE3B-A762-4D43-9F18-C23D362E2698}" type="slidenum">
              <a:rPr lang="en-US" smtClean="0">
                <a:latin typeface="Arial" panose="020B0604020202020204" pitchFamily="34" charset="0"/>
              </a:rPr>
              <a:pPr/>
              <a:t>2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51731" y="1897268"/>
            <a:ext cx="6255038" cy="3371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548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841309"/>
            <a:ext cx="3806630" cy="380663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3904408"/>
            <a:ext cx="10515600" cy="2953592"/>
          </a:xfrm>
        </p:spPr>
        <p:txBody>
          <a:bodyPr/>
          <a:lstStyle/>
          <a:p>
            <a:r>
              <a:rPr lang="en-US" b="0" dirty="0"/>
              <a:t>The cities of Tempe and Mesa have partnered with Valley Metro to evaluate streetcar as a high-capacity transit option</a:t>
            </a:r>
          </a:p>
          <a:p>
            <a:r>
              <a:rPr lang="en-US" b="0" dirty="0"/>
              <a:t>$600,000 budget co-funded by the cities of Tempe and Mesa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8FBE3B-A762-4D43-9F18-C23D362E2698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770755" y="1823249"/>
            <a:ext cx="2124914" cy="184275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072896" y="1870723"/>
            <a:ext cx="2046207" cy="17478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825016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Purpose</a:t>
            </a:r>
          </a:p>
        </p:txBody>
      </p:sp>
      <p:sp>
        <p:nvSpPr>
          <p:cNvPr id="3" name="Subtitle 2"/>
          <p:cNvSpPr>
            <a:spLocks noGrp="1"/>
          </p:cNvSpPr>
          <p:nvPr>
            <p:ph idx="1"/>
          </p:nvPr>
        </p:nvSpPr>
        <p:spPr>
          <a:xfrm>
            <a:off x="838200" y="1324448"/>
            <a:ext cx="10515600" cy="5177952"/>
          </a:xfrm>
        </p:spPr>
        <p:txBody>
          <a:bodyPr/>
          <a:lstStyle/>
          <a:p>
            <a:r>
              <a:rPr lang="en-US" dirty="0"/>
              <a:t>Evaluate possible streetcar extension(s) to serve Tempe and Mesa</a:t>
            </a:r>
          </a:p>
          <a:p>
            <a:pPr lvl="1"/>
            <a:r>
              <a:rPr lang="en-US" dirty="0"/>
              <a:t>Link Tempe Streetcar with key regional activity centers, employment, residential</a:t>
            </a:r>
          </a:p>
          <a:p>
            <a:r>
              <a:rPr lang="en-US" dirty="0"/>
              <a:t>Evaluate feasibility </a:t>
            </a:r>
            <a:br>
              <a:rPr lang="en-US" dirty="0"/>
            </a:br>
            <a:r>
              <a:rPr lang="en-US" dirty="0"/>
              <a:t>of options</a:t>
            </a:r>
          </a:p>
          <a:p>
            <a:r>
              <a:rPr lang="en-US" dirty="0"/>
              <a:t>Identify potential </a:t>
            </a:r>
            <a:br>
              <a:rPr lang="en-US" dirty="0"/>
            </a:br>
            <a:r>
              <a:rPr lang="en-US" dirty="0"/>
              <a:t>next steps</a:t>
            </a:r>
          </a:p>
          <a:p>
            <a:pPr lvl="1"/>
            <a:r>
              <a:rPr lang="en-US" dirty="0"/>
              <a:t>Advise future regional </a:t>
            </a:r>
          </a:p>
          <a:p>
            <a:pPr marL="457200" lvl="1" indent="0">
              <a:buNone/>
            </a:pPr>
            <a:r>
              <a:rPr lang="en-US" dirty="0"/>
              <a:t>funding </a:t>
            </a:r>
            <a:r>
              <a:rPr lang="en-US" dirty="0" smtClean="0"/>
              <a:t>priorities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8FBE3B-A762-4D43-9F18-C23D362E2698}" type="slidenum">
              <a:rPr lang="en-US" smtClean="0">
                <a:latin typeface="Arial" panose="020B0604020202020204" pitchFamily="34" charset="0"/>
              </a:rPr>
              <a:pPr/>
              <a:t>4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26903" y="3030794"/>
            <a:ext cx="6126897" cy="2644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7420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Process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D8FBE3B-A762-4D43-9F18-C23D362E2698}" type="slidenum">
              <a:rPr lang="en-US" smtClean="0">
                <a:latin typeface="Arial" panose="020B0604020202020204" pitchFamily="34" charset="0"/>
              </a:rPr>
              <a:pPr/>
              <a:t>5</a:t>
            </a:fld>
            <a:endParaRPr lang="en-US" dirty="0">
              <a:latin typeface="Arial" panose="020B0604020202020204" pitchFamily="34" charset="0"/>
            </a:endParaRPr>
          </a:p>
        </p:txBody>
      </p:sp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824592685"/>
              </p:ext>
            </p:extLst>
          </p:nvPr>
        </p:nvGraphicFramePr>
        <p:xfrm>
          <a:off x="155831" y="-505662"/>
          <a:ext cx="11277143" cy="796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3" name="Group 2"/>
          <p:cNvGrpSpPr/>
          <p:nvPr/>
        </p:nvGrpSpPr>
        <p:grpSpPr>
          <a:xfrm>
            <a:off x="220703" y="5101092"/>
            <a:ext cx="10808500" cy="468693"/>
            <a:chOff x="578972" y="5542497"/>
            <a:chExt cx="10808500" cy="468693"/>
          </a:xfrm>
        </p:grpSpPr>
        <p:grpSp>
          <p:nvGrpSpPr>
            <p:cNvPr id="5" name="Group 4"/>
            <p:cNvGrpSpPr/>
            <p:nvPr/>
          </p:nvGrpSpPr>
          <p:grpSpPr>
            <a:xfrm>
              <a:off x="578972" y="5542497"/>
              <a:ext cx="3739306" cy="466102"/>
              <a:chOff x="55055" y="1290705"/>
              <a:chExt cx="3739306" cy="804319"/>
            </a:xfrm>
          </p:grpSpPr>
          <p:sp>
            <p:nvSpPr>
              <p:cNvPr id="13" name="Pentagon 12"/>
              <p:cNvSpPr/>
              <p:nvPr/>
            </p:nvSpPr>
            <p:spPr>
              <a:xfrm>
                <a:off x="55055" y="1290705"/>
                <a:ext cx="3739306" cy="804319"/>
              </a:xfrm>
              <a:prstGeom prst="homePlate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4" name="Pentagon 4"/>
              <p:cNvSpPr txBox="1"/>
              <p:nvPr/>
            </p:nvSpPr>
            <p:spPr>
              <a:xfrm>
                <a:off x="55055" y="1290705"/>
                <a:ext cx="3538226" cy="8043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70688" tIns="85344" rIns="42672" bIns="85344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/>
                  <a:t>2018</a:t>
                </a:r>
              </a:p>
            </p:txBody>
          </p:sp>
        </p:grpSp>
        <p:grpSp>
          <p:nvGrpSpPr>
            <p:cNvPr id="6" name="Group 5"/>
            <p:cNvGrpSpPr/>
            <p:nvPr/>
          </p:nvGrpSpPr>
          <p:grpSpPr>
            <a:xfrm>
              <a:off x="3281785" y="5542497"/>
              <a:ext cx="6268454" cy="466102"/>
              <a:chOff x="2757868" y="1290705"/>
              <a:chExt cx="6268454" cy="804319"/>
            </a:xfrm>
          </p:grpSpPr>
          <p:sp>
            <p:nvSpPr>
              <p:cNvPr id="11" name="Chevron 10"/>
              <p:cNvSpPr/>
              <p:nvPr/>
            </p:nvSpPr>
            <p:spPr>
              <a:xfrm>
                <a:off x="2757868" y="1290705"/>
                <a:ext cx="6268454" cy="804319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2" name="Chevron 6"/>
              <p:cNvSpPr txBox="1"/>
              <p:nvPr/>
            </p:nvSpPr>
            <p:spPr>
              <a:xfrm>
                <a:off x="3160028" y="1290705"/>
                <a:ext cx="5464135" cy="8043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85344" rIns="42672" bIns="85344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/>
                  <a:t>2019</a:t>
                </a:r>
              </a:p>
            </p:txBody>
          </p:sp>
        </p:grpSp>
        <p:grpSp>
          <p:nvGrpSpPr>
            <p:cNvPr id="8" name="Group 7"/>
            <p:cNvGrpSpPr/>
            <p:nvPr/>
          </p:nvGrpSpPr>
          <p:grpSpPr>
            <a:xfrm>
              <a:off x="8460674" y="5545088"/>
              <a:ext cx="2926798" cy="466102"/>
              <a:chOff x="7936757" y="1293296"/>
              <a:chExt cx="2926798" cy="804319"/>
            </a:xfrm>
          </p:grpSpPr>
          <p:sp>
            <p:nvSpPr>
              <p:cNvPr id="9" name="Chevron 8"/>
              <p:cNvSpPr/>
              <p:nvPr/>
            </p:nvSpPr>
            <p:spPr>
              <a:xfrm>
                <a:off x="7936757" y="1293296"/>
                <a:ext cx="2926798" cy="804319"/>
              </a:xfrm>
              <a:prstGeom prst="chevron">
                <a:avLst/>
              </a:prstGeom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10" name="Chevron 8"/>
              <p:cNvSpPr txBox="1"/>
              <p:nvPr/>
            </p:nvSpPr>
            <p:spPr>
              <a:xfrm>
                <a:off x="8338917" y="1293296"/>
                <a:ext cx="2122479" cy="804319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lt1"/>
              </a:fontRef>
            </p:style>
            <p:txBody>
              <a:bodyPr spcFirstLastPara="0" vert="horz" wrap="square" lIns="128016" tIns="85344" rIns="42672" bIns="85344" numCol="1" spcCol="1270" anchor="ctr" anchorCtr="0">
                <a:noAutofit/>
              </a:bodyPr>
              <a:lstStyle/>
              <a:p>
                <a:pPr lvl="0" algn="ctr" defTabSz="14224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r>
                  <a:rPr lang="en-US" sz="3200" kern="1200" dirty="0"/>
                  <a:t>2020</a:t>
                </a:r>
              </a:p>
            </p:txBody>
          </p:sp>
        </p:grpSp>
      </p:grpSp>
      <p:sp>
        <p:nvSpPr>
          <p:cNvPr id="16" name="Isosceles Triangle 15"/>
          <p:cNvSpPr/>
          <p:nvPr/>
        </p:nvSpPr>
        <p:spPr>
          <a:xfrm>
            <a:off x="8228155" y="4367049"/>
            <a:ext cx="548640" cy="381000"/>
          </a:xfrm>
          <a:prstGeom prst="triangle">
            <a:avLst/>
          </a:prstGeom>
          <a:solidFill>
            <a:schemeClr val="accent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848076" y="4265161"/>
            <a:ext cx="32333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>
                <a:solidFill>
                  <a:schemeClr val="accent1"/>
                </a:solidFill>
              </a:rPr>
              <a:t>we are here</a:t>
            </a:r>
            <a:endParaRPr lang="en-US" sz="3200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4636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Tier 1 Evaluation Results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8FBE3B-A762-4D43-9F18-C23D362E2698}" type="slidenum">
              <a:rPr lang="en-US" smtClean="0">
                <a:latin typeface="Arial" panose="020B0604020202020204" pitchFamily="34" charset="0"/>
              </a:rPr>
              <a:pPr/>
              <a:t>6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2902" y="1144588"/>
            <a:ext cx="7431317" cy="5453443"/>
          </a:xfrm>
        </p:spPr>
      </p:pic>
    </p:spTree>
    <p:extLst>
      <p:ext uri="{BB962C8B-B14F-4D97-AF65-F5344CB8AC3E}">
        <p14:creationId xmlns:p14="http://schemas.microsoft.com/office/powerpoint/2010/main" val="51313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810492"/>
          </a:xfrm>
        </p:spPr>
        <p:txBody>
          <a:bodyPr/>
          <a:lstStyle/>
          <a:p>
            <a:r>
              <a:rPr lang="en-US" dirty="0"/>
              <a:t>Tier 2 Evaluation Criteria</a:t>
            </a:r>
            <a:endParaRPr lang="en-US" sz="36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8FBE3B-A762-4D43-9F18-C23D362E2698}" type="slidenum">
              <a:rPr lang="en-US" smtClean="0">
                <a:latin typeface="Arial" panose="020B0604020202020204" pitchFamily="34" charset="0"/>
              </a:rPr>
              <a:pPr/>
              <a:t>7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4F4716C3-4E11-4D77-9C84-5338655C3C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3985" y="993372"/>
            <a:ext cx="8242506" cy="57063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7101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Alt 4 Rounded Rectangle 20"/>
          <p:cNvSpPr/>
          <p:nvPr/>
        </p:nvSpPr>
        <p:spPr>
          <a:xfrm>
            <a:off x="8642873" y="4895801"/>
            <a:ext cx="3475611" cy="365760"/>
          </a:xfrm>
          <a:prstGeom prst="roundRect">
            <a:avLst/>
          </a:prstGeom>
          <a:solidFill>
            <a:srgbClr val="34B34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Alt 3 Rounded Rectangle 19"/>
          <p:cNvSpPr/>
          <p:nvPr/>
        </p:nvSpPr>
        <p:spPr>
          <a:xfrm>
            <a:off x="8635239" y="2597014"/>
            <a:ext cx="3475609" cy="365760"/>
          </a:xfrm>
          <a:prstGeom prst="roundRect">
            <a:avLst/>
          </a:prstGeom>
          <a:solidFill>
            <a:srgbClr val="DB57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Alt 2 Rectange"/>
          <p:cNvSpPr/>
          <p:nvPr/>
        </p:nvSpPr>
        <p:spPr>
          <a:xfrm>
            <a:off x="8645419" y="4136738"/>
            <a:ext cx="3475607" cy="365760"/>
          </a:xfrm>
          <a:prstGeom prst="roundRect">
            <a:avLst/>
          </a:prstGeom>
          <a:solidFill>
            <a:srgbClr val="00737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Alt 1b Rounded Rectangle 17"/>
          <p:cNvSpPr/>
          <p:nvPr/>
        </p:nvSpPr>
        <p:spPr>
          <a:xfrm>
            <a:off x="8637783" y="3366092"/>
            <a:ext cx="3475607" cy="365760"/>
          </a:xfrm>
          <a:prstGeom prst="roundRect">
            <a:avLst/>
          </a:prstGeom>
          <a:solidFill>
            <a:srgbClr val="F1512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Alt 1a Rounded Rectangle 2"/>
          <p:cNvSpPr/>
          <p:nvPr/>
        </p:nvSpPr>
        <p:spPr>
          <a:xfrm>
            <a:off x="8652353" y="1770754"/>
            <a:ext cx="3475605" cy="365760"/>
          </a:xfrm>
          <a:prstGeom prst="roundRect">
            <a:avLst/>
          </a:prstGeom>
          <a:solidFill>
            <a:srgbClr val="93203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" y="182880"/>
            <a:ext cx="10515600" cy="810492"/>
          </a:xfrm>
        </p:spPr>
        <p:txBody>
          <a:bodyPr/>
          <a:lstStyle/>
          <a:p>
            <a:r>
              <a:rPr lang="en-US" dirty="0"/>
              <a:t>Tier 2 Evaluation Preliminary Results</a:t>
            </a:r>
            <a:endParaRPr lang="en-US" b="1" dirty="0">
              <a:solidFill>
                <a:schemeClr val="accent5"/>
              </a:solidFill>
              <a:latin typeface="Arial Narrow" panose="020B0606020202030204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8FBE3B-A762-4D43-9F18-C23D362E2698}" type="slidenum">
              <a:rPr lang="en-US" smtClean="0"/>
              <a:pPr/>
              <a:t>8</a:t>
            </a:fld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8675447" y="1783686"/>
            <a:ext cx="3691403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Rio Salado East:</a:t>
            </a:r>
            <a:r>
              <a:rPr lang="en-US" sz="900" b="1" dirty="0">
                <a:solidFill>
                  <a:schemeClr val="bg1"/>
                </a:solidFill>
                <a:latin typeface="Arial Narrow" panose="020B0606020202030204" pitchFamily="34" charset="0"/>
              </a:rPr>
              <a:t> 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Marina Heights to Dobson</a:t>
            </a:r>
          </a:p>
          <a:p>
            <a:pPr>
              <a:spcAft>
                <a:spcPts val="1200"/>
              </a:spcAft>
            </a:pP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Rural: 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Marina Heights to Southern/Mill</a:t>
            </a:r>
          </a:p>
          <a:p>
            <a:pPr>
              <a:spcAft>
                <a:spcPts val="1200"/>
              </a:spcAft>
            </a:pPr>
            <a:endParaRPr lang="en-US" sz="1600" b="1" dirty="0">
              <a:solidFill>
                <a:schemeClr val="bg1"/>
              </a:solidFill>
              <a:latin typeface="Arial Narrow" panose="020B0606020202030204" pitchFamily="34" charset="0"/>
            </a:endParaRPr>
          </a:p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Dobson, Southern, Country Club</a:t>
            </a:r>
          </a:p>
          <a:p>
            <a:endParaRPr lang="en-US" sz="2400" b="1" dirty="0">
              <a:solidFill>
                <a:schemeClr val="bg1"/>
              </a:solidFill>
            </a:endParaRPr>
          </a:p>
          <a:p>
            <a:pPr>
              <a:spcAft>
                <a:spcPts val="1200"/>
              </a:spcAft>
            </a:pPr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Mill: 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Apache to Southern/Rural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		</a:t>
            </a:r>
          </a:p>
          <a:p>
            <a:r>
              <a:rPr lang="en-US" sz="1600" b="1" dirty="0">
                <a:solidFill>
                  <a:schemeClr val="bg1"/>
                </a:solidFill>
                <a:latin typeface="Arial Narrow" panose="020B0606020202030204" pitchFamily="34" charset="0"/>
              </a:rPr>
              <a:t>Rio Salado West:</a:t>
            </a:r>
            <a:r>
              <a:rPr lang="en-US" sz="1600" dirty="0">
                <a:solidFill>
                  <a:schemeClr val="bg1"/>
                </a:solidFill>
                <a:latin typeface="Arial Narrow" panose="020B0606020202030204" pitchFamily="34" charset="0"/>
              </a:rPr>
              <a:t> Ash to Priest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A5A0AC3-6A99-4CD9-82E5-E0365A3FC1A4}"/>
              </a:ext>
            </a:extLst>
          </p:cNvPr>
          <p:cNvSpPr txBox="1"/>
          <p:nvPr/>
        </p:nvSpPr>
        <p:spPr>
          <a:xfrm>
            <a:off x="8291987" y="1783487"/>
            <a:ext cx="3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93203D"/>
                </a:solidFill>
              </a:rPr>
              <a:t>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F229939-1023-4249-B658-E5F460B81357}"/>
              </a:ext>
            </a:extLst>
          </p:cNvPr>
          <p:cNvSpPr txBox="1"/>
          <p:nvPr/>
        </p:nvSpPr>
        <p:spPr>
          <a:xfrm>
            <a:off x="8277417" y="3356917"/>
            <a:ext cx="3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F15124"/>
                </a:solidFill>
              </a:rPr>
              <a:t>3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8C8D0F7-234A-4D18-93F9-28F5893D0CCB}"/>
              </a:ext>
            </a:extLst>
          </p:cNvPr>
          <p:cNvSpPr txBox="1"/>
          <p:nvPr/>
        </p:nvSpPr>
        <p:spPr>
          <a:xfrm>
            <a:off x="8285055" y="4133166"/>
            <a:ext cx="3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007370"/>
                </a:solidFill>
              </a:rPr>
              <a:t>4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5DC93F-80E4-4154-B85F-6DD9C13C99B3}"/>
              </a:ext>
            </a:extLst>
          </p:cNvPr>
          <p:cNvSpPr txBox="1"/>
          <p:nvPr/>
        </p:nvSpPr>
        <p:spPr>
          <a:xfrm>
            <a:off x="8294531" y="2591965"/>
            <a:ext cx="3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DB57A0"/>
                </a:solidFill>
              </a:rPr>
              <a:t>2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BE08991-F80E-4FF6-868C-C7A0FE643B5A}"/>
              </a:ext>
            </a:extLst>
          </p:cNvPr>
          <p:cNvSpPr txBox="1"/>
          <p:nvPr/>
        </p:nvSpPr>
        <p:spPr>
          <a:xfrm>
            <a:off x="8285055" y="4868798"/>
            <a:ext cx="3578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34B345"/>
                </a:solidFill>
              </a:rPr>
              <a:t>5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47" y="931512"/>
            <a:ext cx="8096562" cy="56759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0203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37352"/>
            <a:ext cx="10515600" cy="807236"/>
          </a:xfrm>
        </p:spPr>
        <p:txBody>
          <a:bodyPr/>
          <a:lstStyle/>
          <a:p>
            <a:r>
              <a:rPr lang="en-US" dirty="0"/>
              <a:t>Related Projects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>
          <a:xfrm>
            <a:off x="579255" y="1411798"/>
            <a:ext cx="4858594" cy="4934931"/>
          </a:xfrm>
        </p:spPr>
        <p:txBody>
          <a:bodyPr/>
          <a:lstStyle/>
          <a:p>
            <a:r>
              <a:rPr lang="en-US" sz="2400" b="0" dirty="0"/>
              <a:t>Fiesta District Alternatives Analysis</a:t>
            </a:r>
          </a:p>
          <a:p>
            <a:pPr lvl="1"/>
            <a:r>
              <a:rPr lang="en-US" sz="2000" dirty="0"/>
              <a:t>Completion in summer 2020</a:t>
            </a:r>
            <a:endParaRPr lang="en-US" sz="2000" b="0" dirty="0"/>
          </a:p>
          <a:p>
            <a:r>
              <a:rPr lang="en-US" sz="2400" b="0" dirty="0"/>
              <a:t>Tempe/Mesa Streetcar Feasibility Study</a:t>
            </a:r>
          </a:p>
          <a:p>
            <a:pPr lvl="1"/>
            <a:r>
              <a:rPr lang="en-US" sz="2000" dirty="0"/>
              <a:t>Completion in summer 2020</a:t>
            </a:r>
            <a:endParaRPr lang="en-US" sz="2000" b="0" dirty="0"/>
          </a:p>
          <a:p>
            <a:r>
              <a:rPr lang="en-US" sz="2400" b="0" dirty="0"/>
              <a:t>Arizona Avenue Alternatives Analysis</a:t>
            </a:r>
          </a:p>
          <a:p>
            <a:pPr lvl="1"/>
            <a:r>
              <a:rPr lang="en-US" sz="2000" dirty="0"/>
              <a:t>Ongoing</a:t>
            </a:r>
          </a:p>
          <a:p>
            <a:r>
              <a:rPr lang="en-US" sz="2400" b="0" dirty="0"/>
              <a:t>Tempe Streetcar (under construction)</a:t>
            </a:r>
          </a:p>
          <a:p>
            <a:pPr lvl="1"/>
            <a:r>
              <a:rPr lang="en-US" sz="2000" dirty="0"/>
              <a:t>Open for operations in 2021</a:t>
            </a:r>
            <a:endParaRPr lang="en-US" sz="2000" b="0" dirty="0"/>
          </a:p>
          <a:p>
            <a:endParaRPr lang="en-US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1D8FBE3B-A762-4D43-9F18-C23D362E2698}" type="slidenum">
              <a:rPr lang="en-US" smtClean="0">
                <a:latin typeface="Arial" panose="020B0604020202020204" pitchFamily="34" charset="0"/>
              </a:rPr>
              <a:pPr/>
              <a:t>9</a:t>
            </a:fld>
            <a:endParaRPr lang="en-US" dirty="0">
              <a:latin typeface="Arial" panose="020B0604020202020204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15872" y="289336"/>
            <a:ext cx="5003195" cy="6432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385670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Valley Metro">
      <a:dk1>
        <a:srgbClr val="535659"/>
      </a:dk1>
      <a:lt1>
        <a:srgbClr val="FFFFFF"/>
      </a:lt1>
      <a:dk2>
        <a:srgbClr val="141414"/>
      </a:dk2>
      <a:lt2>
        <a:srgbClr val="D0D0CE"/>
      </a:lt2>
      <a:accent1>
        <a:srgbClr val="502059"/>
      </a:accent1>
      <a:accent2>
        <a:srgbClr val="A9C23F"/>
      </a:accent2>
      <a:accent3>
        <a:srgbClr val="D0D0C3"/>
      </a:accent3>
      <a:accent4>
        <a:srgbClr val="FF8200"/>
      </a:accent4>
      <a:accent5>
        <a:srgbClr val="D50032"/>
      </a:accent5>
      <a:accent6>
        <a:srgbClr val="38B2FF"/>
      </a:accent6>
      <a:hlink>
        <a:srgbClr val="692C91"/>
      </a:hlink>
      <a:folHlink>
        <a:srgbClr val="5F6369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alleyMetro_PPTTemplate" id="{8A885CEF-D841-0342-9C18-F75AFBC7C4E9}" vid="{AA200D1F-D64B-5F46-A989-88E0CF76745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2791</TotalTime>
  <Words>960</Words>
  <Application>Microsoft Office PowerPoint</Application>
  <PresentationFormat>Widescreen</PresentationFormat>
  <Paragraphs>215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9" baseType="lpstr">
      <vt:lpstr>Arial</vt:lpstr>
      <vt:lpstr>Arial Black</vt:lpstr>
      <vt:lpstr>Arial MT Std</vt:lpstr>
      <vt:lpstr>Arial MT Std Regular</vt:lpstr>
      <vt:lpstr>Arial Narrow</vt:lpstr>
      <vt:lpstr>Calibri</vt:lpstr>
      <vt:lpstr>Office Theme</vt:lpstr>
      <vt:lpstr>Tempe/Mesa Streetcar Feasibility Study</vt:lpstr>
      <vt:lpstr>Agenda</vt:lpstr>
      <vt:lpstr>Overview</vt:lpstr>
      <vt:lpstr>Purpose</vt:lpstr>
      <vt:lpstr>Process</vt:lpstr>
      <vt:lpstr>Tier 1 Evaluation Results</vt:lpstr>
      <vt:lpstr>Tier 2 Evaluation Criteria</vt:lpstr>
      <vt:lpstr>Tier 2 Evaluation Preliminary Results</vt:lpstr>
      <vt:lpstr>Related Projects</vt:lpstr>
      <vt:lpstr>Next Steps</vt:lpstr>
      <vt:lpstr>Thank You</vt:lpstr>
      <vt:lpstr>Tier 2 Evaluation Preliminary Results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Jessica Osborne</dc:creator>
  <cp:lastModifiedBy>Brackett, Jordan</cp:lastModifiedBy>
  <cp:revision>138</cp:revision>
  <cp:lastPrinted>2020-01-02T16:02:42Z</cp:lastPrinted>
  <dcterms:created xsi:type="dcterms:W3CDTF">2017-01-26T00:30:23Z</dcterms:created>
  <dcterms:modified xsi:type="dcterms:W3CDTF">2020-01-27T17:45:37Z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