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5"/>
  </p:sldMasterIdLst>
  <p:notesMasterIdLst>
    <p:notesMasterId r:id="rId45"/>
  </p:notesMasterIdLst>
  <p:sldIdLst>
    <p:sldId id="345" r:id="rId6"/>
    <p:sldId id="1213" r:id="rId7"/>
    <p:sldId id="362" r:id="rId8"/>
    <p:sldId id="1176" r:id="rId9"/>
    <p:sldId id="1204" r:id="rId10"/>
    <p:sldId id="1226" r:id="rId11"/>
    <p:sldId id="1207" r:id="rId12"/>
    <p:sldId id="1172" r:id="rId13"/>
    <p:sldId id="1194" r:id="rId14"/>
    <p:sldId id="1195" r:id="rId15"/>
    <p:sldId id="1196" r:id="rId16"/>
    <p:sldId id="1197" r:id="rId17"/>
    <p:sldId id="1198" r:id="rId18"/>
    <p:sldId id="1199" r:id="rId19"/>
    <p:sldId id="1184" r:id="rId20"/>
    <p:sldId id="1229" r:id="rId21"/>
    <p:sldId id="1158" r:id="rId22"/>
    <p:sldId id="1169" r:id="rId23"/>
    <p:sldId id="1208" r:id="rId24"/>
    <p:sldId id="1173" r:id="rId25"/>
    <p:sldId id="1201" r:id="rId26"/>
    <p:sldId id="1183" r:id="rId27"/>
    <p:sldId id="1202" r:id="rId28"/>
    <p:sldId id="1209" r:id="rId29"/>
    <p:sldId id="1189" r:id="rId30"/>
    <p:sldId id="487" r:id="rId31"/>
    <p:sldId id="1200" r:id="rId32"/>
    <p:sldId id="1223" r:id="rId33"/>
    <p:sldId id="1221" r:id="rId34"/>
    <p:sldId id="1222" r:id="rId35"/>
    <p:sldId id="1220" r:id="rId36"/>
    <p:sldId id="1224" r:id="rId37"/>
    <p:sldId id="1210" r:id="rId38"/>
    <p:sldId id="1230" r:id="rId39"/>
    <p:sldId id="1231" r:id="rId40"/>
    <p:sldId id="1185" r:id="rId41"/>
    <p:sldId id="339" r:id="rId42"/>
    <p:sldId id="1227" r:id="rId43"/>
    <p:sldId id="486" r:id="rId44"/>
  </p:sldIdLst>
  <p:sldSz cx="9144000" cy="5143500" type="screen16x9"/>
  <p:notesSz cx="7010400" cy="92964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B5CC"/>
    <a:srgbClr val="003C71"/>
    <a:srgbClr val="722257"/>
    <a:srgbClr val="7BA7BC"/>
    <a:srgbClr val="FF8200"/>
    <a:srgbClr val="A7D500"/>
    <a:srgbClr val="FC4C02"/>
    <a:srgbClr val="F6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63082" autoAdjust="0"/>
  </p:normalViewPr>
  <p:slideViewPr>
    <p:cSldViewPr snapToGrid="0" snapToObjects="1">
      <p:cViewPr varScale="1">
        <p:scale>
          <a:sx n="110" d="100"/>
          <a:sy n="110" d="100"/>
        </p:scale>
        <p:origin x="75" y="309"/>
      </p:cViewPr>
      <p:guideLst>
        <p:guide orient="horz" pos="1620"/>
        <p:guide pos="2880"/>
      </p:guideLst>
    </p:cSldViewPr>
  </p:slideViewPr>
  <p:notesTextViewPr>
    <p:cViewPr>
      <p:scale>
        <a:sx n="1" d="1"/>
        <a:sy n="1" d="1"/>
      </p:scale>
      <p:origin x="0" y="0"/>
    </p:cViewPr>
  </p:notesTextViewPr>
  <p:sorterViewPr>
    <p:cViewPr>
      <p:scale>
        <a:sx n="115" d="100"/>
        <a:sy n="115" d="100"/>
      </p:scale>
      <p:origin x="0" y="0"/>
    </p:cViewPr>
  </p:sorterViewPr>
  <p:notesViewPr>
    <p:cSldViewPr snapToGrid="0" snapToObjects="1">
      <p:cViewPr varScale="1">
        <p:scale>
          <a:sx n="78" d="100"/>
          <a:sy n="78" d="100"/>
        </p:scale>
        <p:origin x="284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1CF89EB-5C43-7745-9416-0C84DC692311}" type="datetimeFigureOut">
              <a:rPr lang="en-US" smtClean="0"/>
              <a:t>5/18/2021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42A5A9-2828-3C44-A54A-3A632BC7C9BE}" type="slidenum">
              <a:rPr lang="en-US" smtClean="0"/>
              <a:t>‹#›</a:t>
            </a:fld>
            <a:endParaRPr lang="en-US" dirty="0"/>
          </a:p>
        </p:txBody>
      </p:sp>
    </p:spTree>
    <p:extLst>
      <p:ext uri="{BB962C8B-B14F-4D97-AF65-F5344CB8AC3E}">
        <p14:creationId xmlns:p14="http://schemas.microsoft.com/office/powerpoint/2010/main" val="387300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cto.org/covid19-rapid-response-tools-for-citi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cto.org/covid19-rapid-response-tools-for-citi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sz="900" dirty="0">
                <a:solidFill>
                  <a:srgbClr val="003C71"/>
                </a:solidFill>
              </a:rPr>
              <a:t>First off, let me start by thanking you all for your time today. </a:t>
            </a:r>
          </a:p>
          <a:p>
            <a:endParaRPr lang="en-US" sz="900" dirty="0">
              <a:solidFill>
                <a:srgbClr val="003C71"/>
              </a:solidFill>
            </a:endParaRPr>
          </a:p>
          <a:p>
            <a:r>
              <a:rPr lang="en-US" sz="900" dirty="0">
                <a:solidFill>
                  <a:srgbClr val="003C71"/>
                </a:solidFill>
              </a:rPr>
              <a:t>My name is Robert Yabes with Engineering  and Transportation , </a:t>
            </a:r>
            <a:r>
              <a:rPr lang="en-US" sz="900" dirty="0" err="1">
                <a:solidFill>
                  <a:srgbClr val="003C71"/>
                </a:solidFill>
              </a:rPr>
              <a:t>Im</a:t>
            </a:r>
            <a:r>
              <a:rPr lang="en-US" sz="900" dirty="0">
                <a:solidFill>
                  <a:srgbClr val="003C71"/>
                </a:solidFill>
              </a:rPr>
              <a:t> the principal planner in charge of the transportation planning group and the acting Project Manager___. I’m joined today by the consulting team:  Shannon Scutari - public participation consultant; Jim Townsend- Lead consultant for TDM/TMA; and Sasha  Jovanovich for the Mobility Hubs.</a:t>
            </a:r>
          </a:p>
          <a:p>
            <a:endParaRPr lang="en-US" sz="900" dirty="0">
              <a:solidFill>
                <a:srgbClr val="003C71"/>
              </a:solidFill>
            </a:endParaRPr>
          </a:p>
          <a:p>
            <a:r>
              <a:rPr lang="en-US" sz="900" dirty="0">
                <a:solidFill>
                  <a:srgbClr val="003C71"/>
                </a:solidFill>
              </a:rPr>
              <a:t>Although there are 2 projects, these projects are interrelated that it is better to present them together. It will be apparent as we proceed with the presentation.</a:t>
            </a:r>
          </a:p>
          <a:p>
            <a:r>
              <a:rPr lang="en-US" sz="900" dirty="0">
                <a:solidFill>
                  <a:srgbClr val="003C71"/>
                </a:solidFill>
              </a:rPr>
              <a:t>Today you’ll hear a brief overview of what these projects are about and a brief presentation of definitions to familiarize yourself with.</a:t>
            </a: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dirty="0">
                <a:hlinkClick r:id="rId3"/>
              </a:rPr>
              <a:t>https://nacto.org/covid19-rapid-response-tools-for-cities/</a:t>
            </a:r>
            <a:endParaRPr lang="en-US" dirty="0"/>
          </a:p>
          <a:p>
            <a:endParaRPr lang="en-US" dirty="0"/>
          </a:p>
        </p:txBody>
      </p:sp>
      <p:sp>
        <p:nvSpPr>
          <p:cNvPr id="4" name="Slide Number Placeholder 3"/>
          <p:cNvSpPr>
            <a:spLocks noGrp="1"/>
          </p:cNvSpPr>
          <p:nvPr>
            <p:ph type="sldNum" sz="quarter" idx="10"/>
          </p:nvPr>
        </p:nvSpPr>
        <p:spPr/>
        <p:txBody>
          <a:bodyPr/>
          <a:lstStyle/>
          <a:p>
            <a:fld id="{FC42A5A9-2828-3C44-A54A-3A632BC7C9BE}" type="slidenum">
              <a:rPr lang="en-US" smtClean="0"/>
              <a:t>1</a:t>
            </a:fld>
            <a:endParaRPr lang="en-US" dirty="0"/>
          </a:p>
        </p:txBody>
      </p:sp>
    </p:spTree>
    <p:extLst>
      <p:ext uri="{BB962C8B-B14F-4D97-AF65-F5344CB8AC3E}">
        <p14:creationId xmlns:p14="http://schemas.microsoft.com/office/powerpoint/2010/main" val="2052879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245C3CD-8579-4B23-A227-26286B1901AD}"/>
              </a:ext>
            </a:extLst>
          </p:cNvPr>
          <p:cNvSpPr>
            <a:spLocks noGrp="1"/>
          </p:cNvSpPr>
          <p:nvPr>
            <p:ph type="body" idx="1"/>
          </p:nvPr>
        </p:nvSpPr>
        <p:spPr/>
        <p:txBody>
          <a:bodyPr/>
          <a:lstStyle/>
          <a:p>
            <a:r>
              <a:rPr lang="en-US" dirty="0"/>
              <a:t>Additionally, bike parking and associated support facilities can be either publicly or privately provided. Like lockers, showers, and repair stations. </a:t>
            </a:r>
          </a:p>
        </p:txBody>
      </p:sp>
    </p:spTree>
    <p:extLst>
      <p:ext uri="{BB962C8B-B14F-4D97-AF65-F5344CB8AC3E}">
        <p14:creationId xmlns:p14="http://schemas.microsoft.com/office/powerpoint/2010/main" val="249225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A36D45D-0E0B-4221-B5FB-5595E44998FD}"/>
              </a:ext>
            </a:extLst>
          </p:cNvPr>
          <p:cNvSpPr>
            <a:spLocks noGrp="1"/>
          </p:cNvSpPr>
          <p:nvPr>
            <p:ph type="body" idx="1"/>
          </p:nvPr>
        </p:nvSpPr>
        <p:spPr/>
        <p:txBody>
          <a:bodyPr/>
          <a:lstStyle/>
          <a:p>
            <a:r>
              <a:rPr lang="en-US" dirty="0"/>
              <a:t>Encouraging people to use small mobility devices that are for rent as a convenience for short trips. </a:t>
            </a:r>
          </a:p>
        </p:txBody>
      </p:sp>
    </p:spTree>
    <p:extLst>
      <p:ext uri="{BB962C8B-B14F-4D97-AF65-F5344CB8AC3E}">
        <p14:creationId xmlns:p14="http://schemas.microsoft.com/office/powerpoint/2010/main" val="340706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C18B177-45C2-478C-9E53-9F89765798EA}"/>
              </a:ext>
            </a:extLst>
          </p:cNvPr>
          <p:cNvSpPr>
            <a:spLocks noGrp="1"/>
          </p:cNvSpPr>
          <p:nvPr>
            <p:ph type="body" idx="1"/>
          </p:nvPr>
        </p:nvSpPr>
        <p:spPr/>
        <p:txBody>
          <a:bodyPr/>
          <a:lstStyle/>
          <a:p>
            <a:r>
              <a:rPr lang="en-US" dirty="0"/>
              <a:t>Having car share parking and often with electric vehicle charging</a:t>
            </a:r>
          </a:p>
        </p:txBody>
      </p:sp>
    </p:spTree>
    <p:extLst>
      <p:ext uri="{BB962C8B-B14F-4D97-AF65-F5344CB8AC3E}">
        <p14:creationId xmlns:p14="http://schemas.microsoft.com/office/powerpoint/2010/main" val="1937931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940FCB7-7BE9-4C20-B3FC-AB8D105B8909}"/>
              </a:ext>
            </a:extLst>
          </p:cNvPr>
          <p:cNvSpPr>
            <a:spLocks noGrp="1"/>
          </p:cNvSpPr>
          <p:nvPr>
            <p:ph type="body" idx="1"/>
          </p:nvPr>
        </p:nvSpPr>
        <p:spPr/>
        <p:txBody>
          <a:bodyPr/>
          <a:lstStyle/>
          <a:p>
            <a:r>
              <a:rPr lang="en-US" dirty="0"/>
              <a:t>Having passenger pick-up and drop-off locations</a:t>
            </a:r>
          </a:p>
        </p:txBody>
      </p:sp>
    </p:spTree>
    <p:extLst>
      <p:ext uri="{BB962C8B-B14F-4D97-AF65-F5344CB8AC3E}">
        <p14:creationId xmlns:p14="http://schemas.microsoft.com/office/powerpoint/2010/main" val="264411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C06B9A-8C07-4767-9869-353E8220833A}"/>
              </a:ext>
            </a:extLst>
          </p:cNvPr>
          <p:cNvSpPr>
            <a:spLocks noGrp="1"/>
          </p:cNvSpPr>
          <p:nvPr>
            <p:ph type="body" idx="1"/>
          </p:nvPr>
        </p:nvSpPr>
        <p:spPr/>
        <p:txBody>
          <a:bodyPr/>
          <a:lstStyle/>
          <a:p>
            <a:r>
              <a:rPr lang="en-US" dirty="0"/>
              <a:t>And having other information and comfort features like: trip planning information, waiting areas, wayfinding signage, and kiosks, retail, mobile services, and delivery lockers that reduce or concentrate delivery trips. </a:t>
            </a:r>
          </a:p>
        </p:txBody>
      </p:sp>
    </p:spTree>
    <p:extLst>
      <p:ext uri="{BB962C8B-B14F-4D97-AF65-F5344CB8AC3E}">
        <p14:creationId xmlns:p14="http://schemas.microsoft.com/office/powerpoint/2010/main" val="341381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infrastructure, some programming strategies include subsidized transit passes, rideshare programs, parking cash out, and guaranteed ride home. From a policy perspective there are action that government agencies can take like addressing land use patterns, working on strategies with area employers, the County does enforcement, and then also employers can do things like telework, compressed work weeks or flex schedules. </a:t>
            </a:r>
          </a:p>
          <a:p>
            <a:endParaRPr lang="en-US" dirty="0"/>
          </a:p>
          <a:p>
            <a:endParaRPr lang="en-US" dirty="0"/>
          </a:p>
        </p:txBody>
      </p:sp>
    </p:spTree>
    <p:extLst>
      <p:ext uri="{BB962C8B-B14F-4D97-AF65-F5344CB8AC3E}">
        <p14:creationId xmlns:p14="http://schemas.microsoft.com/office/powerpoint/2010/main" val="295276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spend a little time on this slide to illustrate why these plans are different from what we already have. In our region, we have TDM efforts occurring at the regional scale and the individual employer scale. So, Maricopa County requires that employers with 50 or more employees implement TDM strategies. Valley Metro provides some information and education for these purposes. And MAG encourages member agencies to support regional investments in transit, HOV lanes, etc. </a:t>
            </a:r>
          </a:p>
          <a:p>
            <a:r>
              <a:rPr lang="en-US" dirty="0"/>
              <a:t>But what we don’t yet have in this region is a focus on the other scales. So, what happens when someone begins their commute at a residential location that doesn’t provide transportation choices? What can be done especially in multifamily developments to provide transportation choices on site? And then what can the city (in partnership with private stakeholders) do to create strategies for congested corridors, districts, or neighborhoods. And what could be city-wide strategies? These scales of TDM strategies have not yet been done in our region and we see these as missed opportunities. </a:t>
            </a:r>
          </a:p>
          <a:p>
            <a:endParaRPr lang="en-US" dirty="0"/>
          </a:p>
          <a:p>
            <a:endParaRPr lang="en-US" dirty="0"/>
          </a:p>
        </p:txBody>
      </p:sp>
    </p:spTree>
    <p:extLst>
      <p:ext uri="{BB962C8B-B14F-4D97-AF65-F5344CB8AC3E}">
        <p14:creationId xmlns:p14="http://schemas.microsoft.com/office/powerpoint/2010/main" val="3834811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TDM strategies have been proven to be very effective. As the graphic at right illustrates, while there are many types of TDM strategies and then all make pretty small percent changes, when you start combining these strategies together is where we can see significant reductions in vehicle miles traveled and single occupancy vehicle trips. </a:t>
            </a:r>
          </a:p>
        </p:txBody>
      </p:sp>
      <p:sp>
        <p:nvSpPr>
          <p:cNvPr id="4" name="Slide Number Placeholder 3"/>
          <p:cNvSpPr>
            <a:spLocks noGrp="1"/>
          </p:cNvSpPr>
          <p:nvPr>
            <p:ph type="sldNum" sz="quarter" idx="10"/>
          </p:nvPr>
        </p:nvSpPr>
        <p:spPr/>
        <p:txBody>
          <a:bodyPr/>
          <a:lstStyle/>
          <a:p>
            <a:fld id="{FC42A5A9-2828-3C44-A54A-3A632BC7C9BE}" type="slidenum">
              <a:rPr lang="en-US" smtClean="0"/>
              <a:t>17</a:t>
            </a:fld>
            <a:endParaRPr lang="en-US"/>
          </a:p>
        </p:txBody>
      </p:sp>
    </p:spTree>
    <p:extLst>
      <p:ext uri="{BB962C8B-B14F-4D97-AF65-F5344CB8AC3E}">
        <p14:creationId xmlns:p14="http://schemas.microsoft.com/office/powerpoint/2010/main" val="364519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TDM is about shifting priority away from driving alone. Its about collaborating with the employers and residents. About improving travel options. And about education people about those options. </a:t>
            </a:r>
          </a:p>
          <a:p>
            <a:endParaRPr lang="en-US" dirty="0"/>
          </a:p>
          <a:p>
            <a:endParaRPr lang="en-US" dirty="0"/>
          </a:p>
        </p:txBody>
      </p:sp>
    </p:spTree>
    <p:extLst>
      <p:ext uri="{BB962C8B-B14F-4D97-AF65-F5344CB8AC3E}">
        <p14:creationId xmlns:p14="http://schemas.microsoft.com/office/powerpoint/2010/main" val="229152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where a TMA can be really instrumental. </a:t>
            </a:r>
          </a:p>
        </p:txBody>
      </p:sp>
      <p:sp>
        <p:nvSpPr>
          <p:cNvPr id="4" name="Slide Number Placeholder 3"/>
          <p:cNvSpPr>
            <a:spLocks noGrp="1"/>
          </p:cNvSpPr>
          <p:nvPr>
            <p:ph type="sldNum" sz="quarter" idx="5"/>
          </p:nvPr>
        </p:nvSpPr>
        <p:spPr/>
        <p:txBody>
          <a:bodyPr/>
          <a:lstStyle/>
          <a:p>
            <a:fld id="{FC42A5A9-2828-3C44-A54A-3A632BC7C9BE}" type="slidenum">
              <a:rPr lang="en-US" smtClean="0"/>
              <a:t>19</a:t>
            </a:fld>
            <a:endParaRPr lang="en-US" dirty="0"/>
          </a:p>
        </p:txBody>
      </p:sp>
    </p:spTree>
    <p:extLst>
      <p:ext uri="{BB962C8B-B14F-4D97-AF65-F5344CB8AC3E}">
        <p14:creationId xmlns:p14="http://schemas.microsoft.com/office/powerpoint/2010/main" val="392937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900" dirty="0">
                <a:solidFill>
                  <a:srgbClr val="003C71"/>
                </a:solidFill>
              </a:rPr>
              <a:t>First off, let me start by thanking you all for your time today. </a:t>
            </a:r>
          </a:p>
          <a:p>
            <a:endParaRPr lang="en-US" sz="900" dirty="0">
              <a:solidFill>
                <a:srgbClr val="003C71"/>
              </a:solidFill>
            </a:endParaRPr>
          </a:p>
          <a:p>
            <a:r>
              <a:rPr lang="en-US" sz="900" dirty="0">
                <a:solidFill>
                  <a:srgbClr val="003C71"/>
                </a:solidFill>
              </a:rPr>
              <a:t>My name is Robert Yabes with Engineering  and Transportation , I’m the principal planner in charge of the transportation planning group and the acting Project Manager___. I’m joined today by Marilyn De Rosa The Department director for Engineering and Transportation and the consulting team:  Shannon Scutari - public participation consultant; Jim Townsend- Lead consultant for TDM/TMA; and Sasha  Jovanovich for the Mobility Hubs.</a:t>
            </a:r>
          </a:p>
          <a:p>
            <a:endParaRPr lang="en-US" sz="900" dirty="0">
              <a:solidFill>
                <a:srgbClr val="003C71"/>
              </a:solidFill>
            </a:endParaRPr>
          </a:p>
          <a:p>
            <a:r>
              <a:rPr lang="en-US" sz="900" dirty="0">
                <a:solidFill>
                  <a:srgbClr val="003C71"/>
                </a:solidFill>
              </a:rPr>
              <a:t>Today you’ll hear a brief overview of what these projects are about and a brief presentation of definitions to familiarize yourself with. Although there are 2 projects, these projects are interrelated that it is better to present them together. It will be apparent as we proceed with the presentation.</a:t>
            </a:r>
          </a:p>
          <a:p>
            <a:endParaRPr lang="en-US" dirty="0">
              <a:hlinkClick r:id="rId3"/>
            </a:endParaRPr>
          </a:p>
          <a:p>
            <a:endParaRPr lang="en-US" dirty="0"/>
          </a:p>
          <a:p>
            <a:endParaRPr lang="en-US" dirty="0"/>
          </a:p>
          <a:p>
            <a:endParaRPr lang="en-US" dirty="0"/>
          </a:p>
          <a:p>
            <a:r>
              <a:rPr lang="en-US" dirty="0"/>
              <a:t>First off, let me start by thanking you all for your time today. You’ll soon be hearing from me and other members of the project team but let me first give you a roadmap for our meeting. </a:t>
            </a:r>
          </a:p>
          <a:p>
            <a:r>
              <a:rPr lang="en-US" dirty="0"/>
              <a:t>My name is ___ with ___. I’m joined today by City staff from ___ and our project consultants for these important strategy plans. </a:t>
            </a:r>
          </a:p>
          <a:p>
            <a:r>
              <a:rPr lang="en-US" dirty="0"/>
              <a:t>Today you’ll hear a brief overview of what these projects are about, a brief presentation of definitions to familiarize yourself with, </a:t>
            </a:r>
            <a:endParaRPr lang="en-US" sz="900" dirty="0">
              <a:solidFill>
                <a:srgbClr val="003C71"/>
              </a:solidFill>
            </a:endParaRPr>
          </a:p>
          <a:p>
            <a:endParaRPr lang="en-US" dirty="0"/>
          </a:p>
        </p:txBody>
      </p:sp>
    </p:spTree>
    <p:extLst>
      <p:ext uri="{BB962C8B-B14F-4D97-AF65-F5344CB8AC3E}">
        <p14:creationId xmlns:p14="http://schemas.microsoft.com/office/powerpoint/2010/main" val="980981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D136E9-CFA2-422F-8B61-9BCAFFBF9FE0}"/>
              </a:ext>
            </a:extLst>
          </p:cNvPr>
          <p:cNvSpPr>
            <a:spLocks noGrp="1"/>
          </p:cNvSpPr>
          <p:nvPr>
            <p:ph type="body" idx="1"/>
          </p:nvPr>
        </p:nvSpPr>
        <p:spPr/>
        <p:txBody>
          <a:bodyPr/>
          <a:lstStyle/>
          <a:p>
            <a:r>
              <a:rPr lang="en-US" dirty="0"/>
              <a:t>A transportation management association provides an institutional framework to support TDM programs and strategies by establishing a public-private partnership. While there are hundreds of TMAs in the US, no two are alike, and we have an opportunity to custom design a TMA that best meets our community’s needs. The TMA provides technical and policy resources, they allow for resources to be pooled across organizations and they are commute strategists. </a:t>
            </a:r>
          </a:p>
        </p:txBody>
      </p:sp>
    </p:spTree>
    <p:extLst>
      <p:ext uri="{BB962C8B-B14F-4D97-AF65-F5344CB8AC3E}">
        <p14:creationId xmlns:p14="http://schemas.microsoft.com/office/powerpoint/2010/main" val="2080214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BD66E5A-44DF-42C0-BCFB-AEE416893E28}"/>
              </a:ext>
            </a:extLst>
          </p:cNvPr>
          <p:cNvSpPr>
            <a:spLocks noGrp="1"/>
          </p:cNvSpPr>
          <p:nvPr>
            <p:ph type="body" idx="1"/>
          </p:nvPr>
        </p:nvSpPr>
        <p:spPr/>
        <p:txBody>
          <a:bodyPr/>
          <a:lstStyle/>
          <a:p>
            <a:r>
              <a:rPr lang="en-US" dirty="0"/>
              <a:t>An example of one TMA is a Better City TMA in Boston. This TMA is more community oriented. While they focus on transportation and infrastructure, they also advocate for wise land use, development, environment and energy decisions. </a:t>
            </a:r>
          </a:p>
        </p:txBody>
      </p:sp>
    </p:spTree>
    <p:extLst>
      <p:ext uri="{BB962C8B-B14F-4D97-AF65-F5344CB8AC3E}">
        <p14:creationId xmlns:p14="http://schemas.microsoft.com/office/powerpoint/2010/main" val="281190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3CBB20-7DE9-48D1-B311-11AAC886FD31}"/>
              </a:ext>
            </a:extLst>
          </p:cNvPr>
          <p:cNvSpPr>
            <a:spLocks noGrp="1"/>
          </p:cNvSpPr>
          <p:nvPr>
            <p:ph type="body" idx="1"/>
          </p:nvPr>
        </p:nvSpPr>
        <p:spPr/>
        <p:txBody>
          <a:bodyPr/>
          <a:lstStyle/>
          <a:p>
            <a:r>
              <a:rPr lang="en-US" dirty="0"/>
              <a:t>An important characteristic of a TMA is that it is not another government entity. It is a member led organization. Those members often include employers, property management companies, private mobility companies, and the government usually has a seat at the table as well. </a:t>
            </a:r>
          </a:p>
        </p:txBody>
      </p:sp>
    </p:spTree>
    <p:extLst>
      <p:ext uri="{BB962C8B-B14F-4D97-AF65-F5344CB8AC3E}">
        <p14:creationId xmlns:p14="http://schemas.microsoft.com/office/powerpoint/2010/main" val="128022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4A5561-1069-454C-872F-A78C73082BE6}"/>
              </a:ext>
            </a:extLst>
          </p:cNvPr>
          <p:cNvSpPr>
            <a:spLocks noGrp="1"/>
          </p:cNvSpPr>
          <p:nvPr>
            <p:ph type="body" idx="1"/>
          </p:nvPr>
        </p:nvSpPr>
        <p:spPr/>
        <p:txBody>
          <a:bodyPr/>
          <a:lstStyle/>
          <a:p>
            <a:r>
              <a:rPr lang="en-US" dirty="0"/>
              <a:t>TMAs are results focused. They conduct research and analysis, develop consensus, advocate, influence change, facilitate joint initiatives, and convene thought leaders. </a:t>
            </a:r>
          </a:p>
          <a:p>
            <a:r>
              <a:rPr lang="en-US" dirty="0"/>
              <a:t>There is still quite a bit of work for the consultants to do in this area, and stakeholder engagement through this process will help to inform the TMA questions. </a:t>
            </a:r>
          </a:p>
        </p:txBody>
      </p:sp>
    </p:spTree>
    <p:extLst>
      <p:ext uri="{BB962C8B-B14F-4D97-AF65-F5344CB8AC3E}">
        <p14:creationId xmlns:p14="http://schemas.microsoft.com/office/powerpoint/2010/main" val="3947742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Mobility Hubs is another type of TDM strategy. </a:t>
            </a:r>
          </a:p>
          <a:p>
            <a:endParaRPr lang="en-US" dirty="0"/>
          </a:p>
        </p:txBody>
      </p:sp>
      <p:sp>
        <p:nvSpPr>
          <p:cNvPr id="4" name="Slide Number Placeholder 3"/>
          <p:cNvSpPr>
            <a:spLocks noGrp="1"/>
          </p:cNvSpPr>
          <p:nvPr>
            <p:ph type="sldNum" sz="quarter" idx="5"/>
          </p:nvPr>
        </p:nvSpPr>
        <p:spPr/>
        <p:txBody>
          <a:bodyPr/>
          <a:lstStyle/>
          <a:p>
            <a:fld id="{FC42A5A9-2828-3C44-A54A-3A632BC7C9BE}" type="slidenum">
              <a:rPr lang="en-US" smtClean="0"/>
              <a:t>24</a:t>
            </a:fld>
            <a:endParaRPr lang="en-US" dirty="0"/>
          </a:p>
        </p:txBody>
      </p:sp>
    </p:spTree>
    <p:extLst>
      <p:ext uri="{BB962C8B-B14F-4D97-AF65-F5344CB8AC3E}">
        <p14:creationId xmlns:p14="http://schemas.microsoft.com/office/powerpoint/2010/main" val="1353643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B20B72-4E36-4820-AA68-3033919BB496}"/>
              </a:ext>
            </a:extLst>
          </p:cNvPr>
          <p:cNvSpPr>
            <a:spLocks noGrp="1"/>
          </p:cNvSpPr>
          <p:nvPr>
            <p:ph type="body" idx="1"/>
          </p:nvPr>
        </p:nvSpPr>
        <p:spPr/>
        <p:txBody>
          <a:bodyPr/>
          <a:lstStyle/>
          <a:p>
            <a:r>
              <a:rPr lang="en-US" dirty="0"/>
              <a:t>A mobility hub is about combining modes of transportation in locations that reduce the need for vehicle ownership and reduce single occupancy driving trips. </a:t>
            </a:r>
          </a:p>
          <a:p>
            <a:r>
              <a:rPr lang="en-US" dirty="0"/>
              <a:t>In the photo at left you can see wayfinding signage, a bus stop, car share parking and EV charging, travel information signage, bike share, and a light rail station. </a:t>
            </a:r>
          </a:p>
          <a:p>
            <a:r>
              <a:rPr lang="en-US" dirty="0"/>
              <a:t>The photo at right is the Transit Center, which already has many of the components of a mobility hub but is maybe missing a feature or two. </a:t>
            </a:r>
          </a:p>
        </p:txBody>
      </p:sp>
    </p:spTree>
    <p:extLst>
      <p:ext uri="{BB962C8B-B14F-4D97-AF65-F5344CB8AC3E}">
        <p14:creationId xmlns:p14="http://schemas.microsoft.com/office/powerpoint/2010/main" val="1381515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FE2686-DB14-481B-991E-6DB0570E5BB6}"/>
              </a:ext>
            </a:extLst>
          </p:cNvPr>
          <p:cNvSpPr>
            <a:spLocks noGrp="1"/>
          </p:cNvSpPr>
          <p:nvPr>
            <p:ph type="body" idx="1"/>
          </p:nvPr>
        </p:nvSpPr>
        <p:spPr/>
        <p:txBody>
          <a:bodyPr/>
          <a:lstStyle/>
          <a:p>
            <a:r>
              <a:rPr lang="en-US" b="0" i="0" dirty="0">
                <a:solidFill>
                  <a:srgbClr val="333333"/>
                </a:solidFill>
                <a:effectLst/>
                <a:latin typeface="Source-Sans-Pro"/>
              </a:rPr>
              <a:t>While the previous slide showed singular site locations, this graphic illustrates how those features could be spread over a block or in a district. </a:t>
            </a:r>
            <a:endParaRPr lang="en-US" dirty="0"/>
          </a:p>
        </p:txBody>
      </p:sp>
    </p:spTree>
    <p:extLst>
      <p:ext uri="{BB962C8B-B14F-4D97-AF65-F5344CB8AC3E}">
        <p14:creationId xmlns:p14="http://schemas.microsoft.com/office/powerpoint/2010/main" val="764988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56F9250-7FA9-42EF-AC7D-D59E2A94DC32}"/>
              </a:ext>
            </a:extLst>
          </p:cNvPr>
          <p:cNvSpPr>
            <a:spLocks noGrp="1"/>
          </p:cNvSpPr>
          <p:nvPr>
            <p:ph type="body" idx="1"/>
          </p:nvPr>
        </p:nvSpPr>
        <p:spPr/>
        <p:txBody>
          <a:bodyPr/>
          <a:lstStyle/>
          <a:p>
            <a:r>
              <a:rPr lang="en-US" dirty="0"/>
              <a:t>In Tempe we believe we have five different contexts where mobility hubs could be applied. I’ll show photos on the next slides to illustrate examples of each. </a:t>
            </a:r>
          </a:p>
        </p:txBody>
      </p:sp>
    </p:spTree>
    <p:extLst>
      <p:ext uri="{BB962C8B-B14F-4D97-AF65-F5344CB8AC3E}">
        <p14:creationId xmlns:p14="http://schemas.microsoft.com/office/powerpoint/2010/main" val="221292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A9739F-F40B-498B-80E6-F4DDE2A06295}"/>
              </a:ext>
            </a:extLst>
          </p:cNvPr>
          <p:cNvSpPr>
            <a:spLocks noGrp="1"/>
          </p:cNvSpPr>
          <p:nvPr>
            <p:ph type="body" idx="1"/>
          </p:nvPr>
        </p:nvSpPr>
        <p:spPr/>
        <p:txBody>
          <a:bodyPr/>
          <a:lstStyle/>
          <a:p>
            <a:r>
              <a:rPr lang="en-US" dirty="0"/>
              <a:t>Gateways to major destinations are logical locations because they are congested areas. The photos here show the Transit Center and Rio Salado corridor as a few examples. </a:t>
            </a:r>
          </a:p>
        </p:txBody>
      </p:sp>
    </p:spTree>
    <p:extLst>
      <p:ext uri="{BB962C8B-B14F-4D97-AF65-F5344CB8AC3E}">
        <p14:creationId xmlns:p14="http://schemas.microsoft.com/office/powerpoint/2010/main" val="269918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BB896C-9257-4D52-AFBC-DF0501DC7DDC}"/>
              </a:ext>
            </a:extLst>
          </p:cNvPr>
          <p:cNvSpPr>
            <a:spLocks noGrp="1"/>
          </p:cNvSpPr>
          <p:nvPr>
            <p:ph type="body" idx="1"/>
          </p:nvPr>
        </p:nvSpPr>
        <p:spPr/>
        <p:txBody>
          <a:bodyPr/>
          <a:lstStyle/>
          <a:p>
            <a:r>
              <a:rPr lang="en-US" dirty="0"/>
              <a:t>On the much smaller scale, neighborhood parks are valuable assets where transportation options could be placed. These options would allow for people to more easily access parks and would also allow nearby residents to utilize mobility hub features to access destinations away from parks. In Tempe we have parks at about a mile spacing and many are not along the arterial streets which means they provide a good origin point for residents starting their trips or ending their trips at the end of the day. </a:t>
            </a:r>
          </a:p>
        </p:txBody>
      </p:sp>
    </p:spTree>
    <p:extLst>
      <p:ext uri="{BB962C8B-B14F-4D97-AF65-F5344CB8AC3E}">
        <p14:creationId xmlns:p14="http://schemas.microsoft.com/office/powerpoint/2010/main" val="251707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The projects are strongly correlated with 3 City Council Priorities.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First is our 20-minute city goal, which is the idea that residents should be able to meet their daily needs within a 20 minute walk, bike ride or transit trip.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The second is our performance measure for traffic congestion along major streets.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And the last is our Greenhouse Gas Emissions Goal, our community carbon reduction goal.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a:p>
            <a:endParaRPr lang="en-US" dirty="0"/>
          </a:p>
          <a:p>
            <a:r>
              <a:rPr lang="en-US" dirty="0"/>
              <a:t>The projects we are talking about today are strongly correlated to at least three City Council Priorities. The first is what we commonly refer to as our 20 minute city goal, which is the idea that residents should be able to meet their daily needs within a 20 minute walk, bike ride or transit trip. The second is our performance measure for traffic congestion along major streets. And the last is an important goal to allow for sustainable growth and development, which is our community carbon reduction goal. </a:t>
            </a:r>
          </a:p>
          <a:p>
            <a:endParaRPr lang="en-US" dirty="0"/>
          </a:p>
          <a:p>
            <a:endParaRPr lang="en-US" dirty="0"/>
          </a:p>
        </p:txBody>
      </p:sp>
    </p:spTree>
    <p:extLst>
      <p:ext uri="{BB962C8B-B14F-4D97-AF65-F5344CB8AC3E}">
        <p14:creationId xmlns:p14="http://schemas.microsoft.com/office/powerpoint/2010/main" val="2723033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EE67F6-F39C-42E0-BB08-A4500239BD7C}"/>
              </a:ext>
            </a:extLst>
          </p:cNvPr>
          <p:cNvSpPr>
            <a:spLocks noGrp="1"/>
          </p:cNvSpPr>
          <p:nvPr>
            <p:ph type="body" idx="1"/>
          </p:nvPr>
        </p:nvSpPr>
        <p:spPr/>
        <p:txBody>
          <a:bodyPr/>
          <a:lstStyle/>
          <a:p>
            <a:r>
              <a:rPr lang="en-US" dirty="0"/>
              <a:t>The next context is to leverage our existing park and ride network. How can we re-envision what a park and ride is? Can it be more than just parking your car and getting on transit or in a carpool? What if it’s a location for EV charging or for autonomous vehicle queueing, or for delivery kiosks? </a:t>
            </a:r>
          </a:p>
        </p:txBody>
      </p:sp>
    </p:spTree>
    <p:extLst>
      <p:ext uri="{BB962C8B-B14F-4D97-AF65-F5344CB8AC3E}">
        <p14:creationId xmlns:p14="http://schemas.microsoft.com/office/powerpoint/2010/main" val="410624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BB08741-02A2-4758-8B27-1B6DA49E20FB}"/>
              </a:ext>
            </a:extLst>
          </p:cNvPr>
          <p:cNvSpPr>
            <a:spLocks noGrp="1"/>
          </p:cNvSpPr>
          <p:nvPr>
            <p:ph type="body" idx="1"/>
          </p:nvPr>
        </p:nvSpPr>
        <p:spPr/>
        <p:txBody>
          <a:bodyPr/>
          <a:lstStyle/>
          <a:p>
            <a:r>
              <a:rPr lang="en-US" dirty="0"/>
              <a:t>At the very smallest scale we have curbside locations. Our curb space has been very valuable. How do we plan for bike share, scooter share, delivery zones, rideshare drop off/pick up, etc. </a:t>
            </a:r>
          </a:p>
        </p:txBody>
      </p:sp>
    </p:spTree>
    <p:extLst>
      <p:ext uri="{BB962C8B-B14F-4D97-AF65-F5344CB8AC3E}">
        <p14:creationId xmlns:p14="http://schemas.microsoft.com/office/powerpoint/2010/main" val="3562266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BA943D-EF64-4BD1-A280-00E84F2ECD6E}"/>
              </a:ext>
            </a:extLst>
          </p:cNvPr>
          <p:cNvSpPr>
            <a:spLocks noGrp="1"/>
          </p:cNvSpPr>
          <p:nvPr>
            <p:ph type="body" idx="1"/>
          </p:nvPr>
        </p:nvSpPr>
        <p:spPr/>
        <p:txBody>
          <a:bodyPr/>
          <a:lstStyle/>
          <a:p>
            <a:r>
              <a:rPr lang="en-US" dirty="0"/>
              <a:t>And last but not least, we have private development. One of our greatest opportunities as a region is how fast we are growing. And we have some developments that are integrating these features so they can be a landlord of choice. </a:t>
            </a:r>
            <a:r>
              <a:rPr lang="en-US" dirty="0" err="1"/>
              <a:t>Culdesac</a:t>
            </a:r>
            <a:r>
              <a:rPr lang="en-US" dirty="0"/>
              <a:t> is one of them which is a multifamily residential development. But other office developments are also focusing on how they can provide commuting features to keep their tenants longer. The City wants to encourage developers to incorporate features like mobility hubs as a way to reduce their traffic impact associated with their development. </a:t>
            </a:r>
          </a:p>
        </p:txBody>
      </p:sp>
    </p:spTree>
    <p:extLst>
      <p:ext uri="{BB962C8B-B14F-4D97-AF65-F5344CB8AC3E}">
        <p14:creationId xmlns:p14="http://schemas.microsoft.com/office/powerpoint/2010/main" val="935292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participating in this dialogue. I’ll just take a few minutes to wrap things up. </a:t>
            </a:r>
          </a:p>
        </p:txBody>
      </p:sp>
      <p:sp>
        <p:nvSpPr>
          <p:cNvPr id="4" name="Slide Number Placeholder 3"/>
          <p:cNvSpPr>
            <a:spLocks noGrp="1"/>
          </p:cNvSpPr>
          <p:nvPr>
            <p:ph type="sldNum" sz="quarter" idx="5"/>
          </p:nvPr>
        </p:nvSpPr>
        <p:spPr/>
        <p:txBody>
          <a:bodyPr/>
          <a:lstStyle/>
          <a:p>
            <a:fld id="{FC42A5A9-2828-3C44-A54A-3A632BC7C9BE}" type="slidenum">
              <a:rPr lang="en-US" smtClean="0"/>
              <a:t>33</a:t>
            </a:fld>
            <a:endParaRPr lang="en-US" dirty="0"/>
          </a:p>
        </p:txBody>
      </p:sp>
    </p:spTree>
    <p:extLst>
      <p:ext uri="{BB962C8B-B14F-4D97-AF65-F5344CB8AC3E}">
        <p14:creationId xmlns:p14="http://schemas.microsoft.com/office/powerpoint/2010/main" val="3596445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9CD06A-B5BD-4749-94AD-63D4F4986A3D}"/>
              </a:ext>
            </a:extLst>
          </p:cNvPr>
          <p:cNvSpPr>
            <a:spLocks noGrp="1"/>
          </p:cNvSpPr>
          <p:nvPr>
            <p:ph type="body" idx="1"/>
          </p:nvPr>
        </p:nvSpPr>
        <p:spPr/>
        <p:txBody>
          <a:bodyPr/>
          <a:lstStyle/>
          <a:p>
            <a:r>
              <a:rPr lang="en-US" dirty="0"/>
              <a:t>Our next steps include launching a community survey. We are broadly using the term community here to mean residents, visitors, employees, basically anyone who uses the transportation system in Tempe. </a:t>
            </a:r>
          </a:p>
          <a:p>
            <a:r>
              <a:rPr lang="en-US" dirty="0"/>
              <a:t>This survey will stay open until end of May. In mid-May we will be hosting public meetings about these projects, so be on the lookout for those announcements. </a:t>
            </a:r>
          </a:p>
        </p:txBody>
      </p:sp>
    </p:spTree>
    <p:extLst>
      <p:ext uri="{BB962C8B-B14F-4D97-AF65-F5344CB8AC3E}">
        <p14:creationId xmlns:p14="http://schemas.microsoft.com/office/powerpoint/2010/main" val="1063738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9CD06A-B5BD-4749-94AD-63D4F4986A3D}"/>
              </a:ext>
            </a:extLst>
          </p:cNvPr>
          <p:cNvSpPr>
            <a:spLocks noGrp="1"/>
          </p:cNvSpPr>
          <p:nvPr>
            <p:ph type="body" idx="1"/>
          </p:nvPr>
        </p:nvSpPr>
        <p:spPr/>
        <p:txBody>
          <a:bodyPr/>
          <a:lstStyle/>
          <a:p>
            <a:r>
              <a:rPr lang="en-US" dirty="0"/>
              <a:t>Our next steps include launching a community survey. We are broadly using the term community here to mean residents, visitors, employees, basically anyone who uses the transportation system in Tempe. </a:t>
            </a:r>
          </a:p>
          <a:p>
            <a:r>
              <a:rPr lang="en-US" dirty="0"/>
              <a:t>This survey will stay open until end of May. In mid-May we will be hosting public meetings about these projects, so be on the lookout for those announcements. </a:t>
            </a:r>
          </a:p>
        </p:txBody>
      </p:sp>
    </p:spTree>
    <p:extLst>
      <p:ext uri="{BB962C8B-B14F-4D97-AF65-F5344CB8AC3E}">
        <p14:creationId xmlns:p14="http://schemas.microsoft.com/office/powerpoint/2010/main" val="1455420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49CD06A-B5BD-4749-94AD-63D4F4986A3D}"/>
              </a:ext>
            </a:extLst>
          </p:cNvPr>
          <p:cNvSpPr>
            <a:spLocks noGrp="1"/>
          </p:cNvSpPr>
          <p:nvPr>
            <p:ph type="body" idx="1"/>
          </p:nvPr>
        </p:nvSpPr>
        <p:spPr/>
        <p:txBody>
          <a:bodyPr/>
          <a:lstStyle/>
          <a:p>
            <a:r>
              <a:rPr lang="en-US" dirty="0"/>
              <a:t>Our next steps include launching a community survey. We are broadly using the term community here to mean residents, visitors, employees, basically anyone who uses the transportation system in Tempe. </a:t>
            </a:r>
          </a:p>
          <a:p>
            <a:r>
              <a:rPr lang="en-US" dirty="0"/>
              <a:t>This survey will stay open until end of May. In mid-May we will be hosting public meetings about these projects, so be on the lookout for those announcements. </a:t>
            </a:r>
          </a:p>
        </p:txBody>
      </p:sp>
    </p:spTree>
    <p:extLst>
      <p:ext uri="{BB962C8B-B14F-4D97-AF65-F5344CB8AC3E}">
        <p14:creationId xmlns:p14="http://schemas.microsoft.com/office/powerpoint/2010/main" val="3597545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I’ll just conclude by leaving this slide up. You can write down my or Shannon’s contact information and jot down the project webpages. </a:t>
            </a:r>
          </a:p>
          <a:p>
            <a:r>
              <a:rPr lang="en-US" dirty="0"/>
              <a:t>Again, we thank you for your time today and hope to continue to have you involved in </a:t>
            </a:r>
            <a:r>
              <a:rPr lang="en-US"/>
              <a:t>this process. </a:t>
            </a:r>
            <a:endParaRPr lang="en-US" dirty="0"/>
          </a:p>
        </p:txBody>
      </p:sp>
      <p:sp>
        <p:nvSpPr>
          <p:cNvPr id="4" name="Slide Number Placeholder 3"/>
          <p:cNvSpPr>
            <a:spLocks noGrp="1"/>
          </p:cNvSpPr>
          <p:nvPr>
            <p:ph type="sldNum" sz="quarter" idx="5"/>
          </p:nvPr>
        </p:nvSpPr>
        <p:spPr/>
        <p:txBody>
          <a:bodyPr/>
          <a:lstStyle/>
          <a:p>
            <a:fld id="{FC42A5A9-2828-3C44-A54A-3A632BC7C9BE}" type="slidenum">
              <a:rPr lang="en-US" smtClean="0"/>
              <a:t>37</a:t>
            </a:fld>
            <a:endParaRPr lang="en-US" dirty="0"/>
          </a:p>
        </p:txBody>
      </p:sp>
    </p:spTree>
    <p:extLst>
      <p:ext uri="{BB962C8B-B14F-4D97-AF65-F5344CB8AC3E}">
        <p14:creationId xmlns:p14="http://schemas.microsoft.com/office/powerpoint/2010/main" val="161251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provided definitions and examples for each of these terms: TDM, TMA and Mobility Hubs. I’m going to turn things over to Shannon to lead a discussion with you all, so we can better understand your issues, ideas and other thoughts regarding these topics. </a:t>
            </a:r>
          </a:p>
        </p:txBody>
      </p:sp>
      <p:sp>
        <p:nvSpPr>
          <p:cNvPr id="4" name="Slide Number Placeholder 3"/>
          <p:cNvSpPr>
            <a:spLocks noGrp="1"/>
          </p:cNvSpPr>
          <p:nvPr>
            <p:ph type="sldNum" sz="quarter" idx="5"/>
          </p:nvPr>
        </p:nvSpPr>
        <p:spPr/>
        <p:txBody>
          <a:bodyPr/>
          <a:lstStyle/>
          <a:p>
            <a:fld id="{FC42A5A9-2828-3C44-A54A-3A632BC7C9BE}" type="slidenum">
              <a:rPr lang="en-US" smtClean="0"/>
              <a:t>38</a:t>
            </a:fld>
            <a:endParaRPr lang="en-US" dirty="0"/>
          </a:p>
        </p:txBody>
      </p:sp>
    </p:spTree>
    <p:extLst>
      <p:ext uri="{BB962C8B-B14F-4D97-AF65-F5344CB8AC3E}">
        <p14:creationId xmlns:p14="http://schemas.microsoft.com/office/powerpoint/2010/main" val="4153946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Tempe has a sustainable vision that is about more than just being green. </a:t>
            </a:r>
          </a:p>
          <a:p>
            <a:endParaRPr lang="en-US" dirty="0"/>
          </a:p>
          <a:p>
            <a:r>
              <a:rPr lang="en-US" dirty="0"/>
              <a:t>The goal is to reduce emissions and cultivate resilience by focusing on principles of fiscal responsibility, enterprise, equity, engagement, and effectiveness. </a:t>
            </a:r>
          </a:p>
          <a:p>
            <a:endParaRPr lang="en-US" dirty="0"/>
          </a:p>
          <a:p>
            <a:r>
              <a:rPr lang="en-US" dirty="0"/>
              <a:t>You will hear these themes consistently in our discussion today. </a:t>
            </a:r>
          </a:p>
          <a:p>
            <a:endParaRPr lang="en-US" dirty="0"/>
          </a:p>
          <a:p>
            <a:endParaRPr lang="en-US" dirty="0"/>
          </a:p>
          <a:p>
            <a:r>
              <a:rPr lang="en-US" dirty="0"/>
              <a:t>Tempe has a sustainable vision that is about more than just being green. The goal is to reduce emissions and cultivate resilience by focusing on principles of fiscal responsibility, enterprise, equity, engagement, and effectiveness. </a:t>
            </a:r>
          </a:p>
          <a:p>
            <a:r>
              <a:rPr lang="en-US" dirty="0"/>
              <a:t>You will hear these themes in our discussion today. </a:t>
            </a:r>
          </a:p>
          <a:p>
            <a:endParaRPr lang="en-US" dirty="0"/>
          </a:p>
          <a:p>
            <a:endParaRPr lang="en-US" dirty="0"/>
          </a:p>
        </p:txBody>
      </p:sp>
    </p:spTree>
    <p:extLst>
      <p:ext uri="{BB962C8B-B14F-4D97-AF65-F5344CB8AC3E}">
        <p14:creationId xmlns:p14="http://schemas.microsoft.com/office/powerpoint/2010/main" val="278116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A09D535-9133-4B62-862F-8CF64BFD3BC2}"/>
              </a:ext>
            </a:extLst>
          </p:cNvPr>
          <p:cNvSpPr>
            <a:spLocks noGrp="1"/>
          </p:cNvSpPr>
          <p:nvPr>
            <p:ph type="body" idx="1"/>
          </p:nvPr>
        </p:nvSpPr>
        <p:spPr/>
        <p:txBody>
          <a:bodyPr/>
          <a:lstStyle/>
          <a:p>
            <a:r>
              <a:rPr lang="en-US" dirty="0"/>
              <a:t>We are hear to talk about two important planning projects that are directly related to each other. </a:t>
            </a:r>
          </a:p>
          <a:p>
            <a:endParaRPr lang="en-US" dirty="0"/>
          </a:p>
          <a:p>
            <a:r>
              <a:rPr lang="en-US" dirty="0"/>
              <a:t>The first is a bit of alphabet soup but bear with me. The Transportation Demand Management Plan (or TDM) is a plan for how the city will operate and manage its multimodal transportation system and will include city strategies to improve system efficiency and effectiveness. The TMA Plan (which is an acronym for Transportation Management Association) is about creating a forum for public-private partnerships and collaborations for a shared goal of community mobility. The Mobility Hubs Plan is about creating a network of locations where people can easily access transportation alternatives to reduce single occupancy vehicle trips.  </a:t>
            </a:r>
          </a:p>
          <a:p>
            <a:r>
              <a:rPr lang="en-US" dirty="0"/>
              <a:t>The </a:t>
            </a:r>
          </a:p>
        </p:txBody>
      </p:sp>
    </p:spTree>
    <p:extLst>
      <p:ext uri="{BB962C8B-B14F-4D97-AF65-F5344CB8AC3E}">
        <p14:creationId xmlns:p14="http://schemas.microsoft.com/office/powerpoint/2010/main" val="293040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B9002D-A44A-4677-8ABF-C439ADEEF350}"/>
              </a:ext>
            </a:extLst>
          </p:cNvPr>
          <p:cNvSpPr>
            <a:spLocks noGrp="1"/>
          </p:cNvSpPr>
          <p:nvPr>
            <p:ph type="body" idx="1"/>
          </p:nvPr>
        </p:nvSpPr>
        <p:spPr/>
        <p:txBody>
          <a:bodyPr/>
          <a:lstStyle/>
          <a:p>
            <a:r>
              <a:rPr lang="en-US" dirty="0"/>
              <a:t>These projects will accomplish our community sustainability goals and also meet our growth demands. </a:t>
            </a:r>
          </a:p>
          <a:p>
            <a:r>
              <a:rPr lang="en-US" dirty="0"/>
              <a:t>These projects will establish private/public collaborations around transportation and mobility. </a:t>
            </a:r>
          </a:p>
          <a:p>
            <a:r>
              <a:rPr lang="en-US" dirty="0"/>
              <a:t>And these projects will help us to strategically assist in the scales between the Region and the Employment Site. You’ll hear me talk more about these scales later in the presentation. </a:t>
            </a:r>
          </a:p>
          <a:p>
            <a:r>
              <a:rPr lang="en-US" dirty="0"/>
              <a:t>So, be thinking of these topics in this way. TDM is about enhancing system efficiency and promoting multimodal investments. TMA is about creating a forum for collaboration on TDM. And Mobility Hubs is about providing the infrastructure for those transportation choices. </a:t>
            </a:r>
          </a:p>
          <a:p>
            <a:endParaRPr lang="en-US" dirty="0"/>
          </a:p>
        </p:txBody>
      </p:sp>
    </p:spTree>
    <p:extLst>
      <p:ext uri="{BB962C8B-B14F-4D97-AF65-F5344CB8AC3E}">
        <p14:creationId xmlns:p14="http://schemas.microsoft.com/office/powerpoint/2010/main" val="3390219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quickly go over these slides that help to define what TDM really is about. </a:t>
            </a:r>
          </a:p>
        </p:txBody>
      </p:sp>
      <p:sp>
        <p:nvSpPr>
          <p:cNvPr id="4" name="Slide Number Placeholder 3"/>
          <p:cNvSpPr>
            <a:spLocks noGrp="1"/>
          </p:cNvSpPr>
          <p:nvPr>
            <p:ph type="sldNum" sz="quarter" idx="5"/>
          </p:nvPr>
        </p:nvSpPr>
        <p:spPr/>
        <p:txBody>
          <a:bodyPr/>
          <a:lstStyle/>
          <a:p>
            <a:fld id="{FC42A5A9-2828-3C44-A54A-3A632BC7C9BE}" type="slidenum">
              <a:rPr lang="en-US" smtClean="0"/>
              <a:t>7</a:t>
            </a:fld>
            <a:endParaRPr lang="en-US" dirty="0"/>
          </a:p>
        </p:txBody>
      </p:sp>
    </p:spTree>
    <p:extLst>
      <p:ext uri="{BB962C8B-B14F-4D97-AF65-F5344CB8AC3E}">
        <p14:creationId xmlns:p14="http://schemas.microsoft.com/office/powerpoint/2010/main" val="18632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45D56EA-A8F0-402F-9ABB-20B79E031D00}"/>
              </a:ext>
            </a:extLst>
          </p:cNvPr>
          <p:cNvSpPr>
            <a:spLocks noGrp="1"/>
          </p:cNvSpPr>
          <p:nvPr>
            <p:ph type="body" idx="1"/>
          </p:nvPr>
        </p:nvSpPr>
        <p:spPr/>
        <p:txBody>
          <a:bodyPr/>
          <a:lstStyle/>
          <a:p>
            <a:r>
              <a:rPr lang="en-US" dirty="0"/>
              <a:t>TDM is about applying strategies that improve efficiency and effectiveness of the transportation system, by targeting policies that balance land use and transportation. </a:t>
            </a:r>
          </a:p>
          <a:p>
            <a:r>
              <a:rPr lang="en-US" dirty="0"/>
              <a:t>In doing this we can reduce travel demand, vehicle miles travelled and overall congestion by focusing on reducing single occupancy vehicle trips. </a:t>
            </a:r>
          </a:p>
          <a:p>
            <a:r>
              <a:rPr lang="en-US" dirty="0"/>
              <a:t>We can also do this by redistributing the demands across routes and travel times. </a:t>
            </a:r>
          </a:p>
          <a:p>
            <a:r>
              <a:rPr lang="en-US" dirty="0"/>
              <a:t>The end result is providing options and choices, which results in a healthier community, increased transportation safety, improved air quality, and healthy economic conditions. One of the reoccurring themes of TDM conversations is how it correlates to corporate goals for recruitment and retention as well as corporate sustainability and public relations goals. </a:t>
            </a:r>
          </a:p>
        </p:txBody>
      </p:sp>
    </p:spTree>
    <p:extLst>
      <p:ext uri="{BB962C8B-B14F-4D97-AF65-F5344CB8AC3E}">
        <p14:creationId xmlns:p14="http://schemas.microsoft.com/office/powerpoint/2010/main" val="138151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842C38-9A10-4EBA-916E-D544DBE5F722}"/>
              </a:ext>
            </a:extLst>
          </p:cNvPr>
          <p:cNvSpPr>
            <a:spLocks noGrp="1"/>
          </p:cNvSpPr>
          <p:nvPr>
            <p:ph type="body" idx="1"/>
          </p:nvPr>
        </p:nvSpPr>
        <p:spPr/>
        <p:txBody>
          <a:bodyPr/>
          <a:lstStyle/>
          <a:p>
            <a:r>
              <a:rPr lang="en-US" dirty="0"/>
              <a:t>These slides that follow will illustrates infrastructure examples. </a:t>
            </a:r>
          </a:p>
          <a:p>
            <a:r>
              <a:rPr lang="en-US" dirty="0"/>
              <a:t>For example, public transportation (like light rail, streetcar, and the bus) are critical components of TDM. </a:t>
            </a:r>
          </a:p>
        </p:txBody>
      </p:sp>
    </p:spTree>
    <p:extLst>
      <p:ext uri="{BB962C8B-B14F-4D97-AF65-F5344CB8AC3E}">
        <p14:creationId xmlns:p14="http://schemas.microsoft.com/office/powerpoint/2010/main" val="87395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EC4FE5D-7BBC-402C-8540-BB06A26E0F99}"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1394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88DCE-3D07-4347-84B2-A680250A3128}"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62128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9664E6-02A9-406E-8790-A6030F94B2C2}"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82652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85EAD3-9E61-4F14-865D-04E1EAF49026}"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70471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32DE1-DAAB-4AC3-8643-F57F99A2F14B}" type="datetime1">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50477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E923B6-1118-470D-B27F-4F123C7A65FA}" type="datetime1">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204670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D75BF6-30B6-43D9-83F9-74F5EC36354B}" type="datetime1">
              <a:rPr lang="en-US" smtClean="0"/>
              <a:t>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57471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5A0623-2DD0-4E83-A979-0A90EC2C6795}" type="datetime1">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204538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7E895-AC7E-4141-97A7-F048F6255DA1}" type="datetime1">
              <a:rPr lang="en-US" smtClean="0"/>
              <a:t>5/18/2021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95288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73D991BA-A347-4692-83A5-57140FC06A61}" type="datetime1">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6905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76731BD-E826-4E3D-BF45-1EA7F5795720}" type="datetime1">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BB5E9C-FBAC-664D-A0F4-3C8CA17584B9}" type="slidenum">
              <a:rPr lang="en-US" smtClean="0"/>
              <a:t>‹#›</a:t>
            </a:fld>
            <a:endParaRPr lang="en-US" dirty="0"/>
          </a:p>
        </p:txBody>
      </p:sp>
    </p:spTree>
    <p:extLst>
      <p:ext uri="{BB962C8B-B14F-4D97-AF65-F5344CB8AC3E}">
        <p14:creationId xmlns:p14="http://schemas.microsoft.com/office/powerpoint/2010/main" val="104675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3B99A92B-E627-4DF0-9456-4067336E7F95}" type="datetime1">
              <a:rPr lang="en-US" smtClean="0"/>
              <a:t>5/18/2021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FBB5E9C-FBAC-664D-A0F4-3C8CA17584B9}" type="slidenum">
              <a:rPr lang="en-US" smtClean="0"/>
              <a:t>‹#›</a:t>
            </a:fld>
            <a:endParaRPr lang="en-US" dirty="0"/>
          </a:p>
        </p:txBody>
      </p:sp>
    </p:spTree>
    <p:extLst>
      <p:ext uri="{BB962C8B-B14F-4D97-AF65-F5344CB8AC3E}">
        <p14:creationId xmlns:p14="http://schemas.microsoft.com/office/powerpoint/2010/main" val="1155715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tempe.gov/mobilityhubs" TargetMode="External"/><Relationship Id="rId5" Type="http://schemas.openxmlformats.org/officeDocument/2006/relationships/hyperlink" Target="http://www.tempe.gov/TDM" TargetMode="Externa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tempe.gov/mobilityhubs" TargetMode="External"/><Relationship Id="rId5" Type="http://schemas.openxmlformats.org/officeDocument/2006/relationships/hyperlink" Target="http://www.tempe.gov/TDM" TargetMode="Externa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tempe.gov/mobilityhubs" TargetMode="External"/><Relationship Id="rId5" Type="http://schemas.openxmlformats.org/officeDocument/2006/relationships/hyperlink" Target="http://www.tempe.gov/TDM" TargetMode="Externa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hyperlink" Target="http://www.tempe.gov/mobilityhubs" TargetMode="External"/><Relationship Id="rId3" Type="http://schemas.openxmlformats.org/officeDocument/2006/relationships/image" Target="../media/image3.png"/><Relationship Id="rId7" Type="http://schemas.openxmlformats.org/officeDocument/2006/relationships/hyperlink" Target="http://www.tempe.gov/TD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mailto:Robert_Yabes@tempe.gov" TargetMode="External"/><Relationship Id="rId5" Type="http://schemas.openxmlformats.org/officeDocument/2006/relationships/hyperlink" Target="mailto:shannon@scutariandcompany.com" TargetMode="External"/><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1328999" y="248814"/>
            <a:ext cx="5897632" cy="5086008"/>
          </a:xfrm>
          <a:prstGeom prst="rect">
            <a:avLst/>
          </a:prstGeom>
          <a:noFill/>
        </p:spPr>
        <p:txBody>
          <a:bodyPr wrap="square" lIns="68580" tIns="34290" rIns="68580" bIns="34290" rtlCol="0">
            <a:spAutoFit/>
          </a:bodyPr>
          <a:lstStyle/>
          <a:p>
            <a:pPr algn="ctr" fontAlgn="ctr"/>
            <a:r>
              <a:rPr lang="en-US" sz="4000" b="1" dirty="0">
                <a:solidFill>
                  <a:srgbClr val="003C71"/>
                </a:solidFill>
                <a:latin typeface="Gotham Condensed Bold" pitchFamily="50" charset="0"/>
                <a:ea typeface="Gotham Condensed" charset="0"/>
                <a:cs typeface="Gotham Condensed" charset="0"/>
              </a:rPr>
              <a:t>TDM and TMA Plan</a:t>
            </a:r>
          </a:p>
          <a:p>
            <a:pPr algn="ctr" fontAlgn="ctr"/>
            <a:r>
              <a:rPr lang="en-US" sz="4000" b="1" dirty="0">
                <a:solidFill>
                  <a:srgbClr val="003C71"/>
                </a:solidFill>
                <a:latin typeface="Gotham Condensed Bold" pitchFamily="50" charset="0"/>
                <a:ea typeface="Gotham Condensed" charset="0"/>
                <a:cs typeface="Gotham Condensed" charset="0"/>
              </a:rPr>
              <a:t>&amp; </a:t>
            </a:r>
          </a:p>
          <a:p>
            <a:pPr algn="ctr" fontAlgn="ctr"/>
            <a:r>
              <a:rPr lang="en-US" sz="4000" b="1" dirty="0">
                <a:solidFill>
                  <a:srgbClr val="003C71"/>
                </a:solidFill>
                <a:latin typeface="Gotham Condensed Bold" pitchFamily="50" charset="0"/>
                <a:ea typeface="Gotham Condensed" charset="0"/>
                <a:cs typeface="Gotham Condensed" charset="0"/>
              </a:rPr>
              <a:t>Mobility Hubs Plan</a:t>
            </a:r>
          </a:p>
          <a:p>
            <a:pPr algn="ctr" fontAlgn="ctr"/>
            <a:endParaRPr lang="en-US" sz="2200" dirty="0">
              <a:solidFill>
                <a:srgbClr val="003C71"/>
              </a:solidFill>
              <a:latin typeface="Gotham Condensed Bold" pitchFamily="50" charset="0"/>
              <a:ea typeface="Gotham Condensed" charset="0"/>
              <a:cs typeface="Gotham Condensed" charset="0"/>
            </a:endParaRPr>
          </a:p>
          <a:p>
            <a:pPr algn="ctr" fontAlgn="ctr"/>
            <a:r>
              <a:rPr lang="en-US" sz="2200" dirty="0">
                <a:solidFill>
                  <a:srgbClr val="003C71"/>
                </a:solidFill>
                <a:latin typeface="Gotham Condensed Bold" pitchFamily="50" charset="0"/>
                <a:ea typeface="Gotham Condensed" charset="0"/>
                <a:cs typeface="Gotham Condensed" charset="0"/>
              </a:rPr>
              <a:t>Marilyn DeRosa –Engineering and Transportation Department</a:t>
            </a:r>
          </a:p>
          <a:p>
            <a:pPr algn="ctr" fontAlgn="ctr"/>
            <a:r>
              <a:rPr lang="en-US" sz="2200" dirty="0">
                <a:solidFill>
                  <a:srgbClr val="003C71"/>
                </a:solidFill>
                <a:latin typeface="Gotham Condensed Bold" pitchFamily="50" charset="0"/>
                <a:ea typeface="Gotham Condensed" charset="0"/>
                <a:cs typeface="Gotham Condensed" charset="0"/>
              </a:rPr>
              <a:t>Shannon Scutari - Scutari and Company</a:t>
            </a:r>
          </a:p>
          <a:p>
            <a:pPr algn="ctr" fontAlgn="ctr"/>
            <a:r>
              <a:rPr lang="en-US" sz="2200" dirty="0">
                <a:solidFill>
                  <a:srgbClr val="003C71"/>
                </a:solidFill>
                <a:latin typeface="Gotham Condensed Bold" pitchFamily="50" charset="0"/>
                <a:ea typeface="Gotham Condensed" charset="0"/>
                <a:cs typeface="Gotham Condensed" charset="0"/>
              </a:rPr>
              <a:t>Jim Townsend – Wilson &amp;Company, Inc.</a:t>
            </a:r>
          </a:p>
          <a:p>
            <a:pPr algn="ctr" fontAlgn="ctr"/>
            <a:r>
              <a:rPr lang="en-US" sz="2200" dirty="0">
                <a:solidFill>
                  <a:srgbClr val="003C71"/>
                </a:solidFill>
                <a:latin typeface="Gotham Condensed Bold" pitchFamily="50" charset="0"/>
                <a:ea typeface="Gotham Condensed" charset="0"/>
                <a:cs typeface="Gotham Condensed" charset="0"/>
              </a:rPr>
              <a:t>Sasha Jovanovich-CR Associates</a:t>
            </a:r>
          </a:p>
          <a:p>
            <a:pPr algn="ctr" fontAlgn="ctr"/>
            <a:endParaRPr lang="en-US" sz="2000" dirty="0">
              <a:solidFill>
                <a:srgbClr val="003C71"/>
              </a:solidFill>
              <a:latin typeface="Gotham Condensed Book" panose="02000606030000020004" pitchFamily="50" charset="0"/>
              <a:ea typeface="Gotham Condensed" charset="0"/>
              <a:cs typeface="Gotham Condensed" charset="0"/>
            </a:endParaRPr>
          </a:p>
          <a:p>
            <a:pPr algn="ctr" fontAlgn="ctr"/>
            <a:r>
              <a:rPr lang="en-US" sz="2000" dirty="0">
                <a:solidFill>
                  <a:srgbClr val="003C71"/>
                </a:solidFill>
                <a:latin typeface="Gotham Condensed Book" panose="02000606030000020004" pitchFamily="50" charset="0"/>
                <a:ea typeface="Gotham Condensed" charset="0"/>
                <a:cs typeface="Gotham Condensed" charset="0"/>
              </a:rPr>
              <a:t>Development Review Commission</a:t>
            </a:r>
          </a:p>
          <a:p>
            <a:pPr algn="ctr" fontAlgn="ctr"/>
            <a:r>
              <a:rPr lang="en-US" sz="2000" dirty="0">
                <a:solidFill>
                  <a:srgbClr val="003C71"/>
                </a:solidFill>
                <a:latin typeface="Gotham Condensed Book" panose="02000606030000020004" pitchFamily="50" charset="0"/>
                <a:ea typeface="Gotham Condensed" charset="0"/>
                <a:cs typeface="Gotham Condensed" charset="0"/>
              </a:rPr>
              <a:t>May 25, 2021</a:t>
            </a:r>
          </a:p>
          <a:p>
            <a:pPr algn="ctr" fontAlgn="ctr"/>
            <a:endParaRPr lang="en-US" sz="3600" dirty="0">
              <a:solidFill>
                <a:srgbClr val="003C71"/>
              </a:solidFill>
              <a:latin typeface="Gotham Condensed Bold" pitchFamily="50" charset="0"/>
              <a:ea typeface="Gotham Condensed" charset="0"/>
              <a:cs typeface="Gotham Condensed"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033"/>
          <a:stretch/>
        </p:blipFill>
        <p:spPr>
          <a:xfrm>
            <a:off x="6073021" y="4428513"/>
            <a:ext cx="966785" cy="677499"/>
          </a:xfrm>
          <a:prstGeom prst="rect">
            <a:avLst/>
          </a:prstGeom>
        </p:spPr>
      </p:pic>
      <p:sp>
        <p:nvSpPr>
          <p:cNvPr id="2" name="Slide Number Placeholder 1">
            <a:extLst>
              <a:ext uri="{FF2B5EF4-FFF2-40B4-BE49-F238E27FC236}">
                <a16:creationId xmlns:a16="http://schemas.microsoft.com/office/drawing/2014/main" id="{4D4C6FDE-97F7-4667-82C9-48196AEE0431}"/>
              </a:ext>
            </a:extLst>
          </p:cNvPr>
          <p:cNvSpPr>
            <a:spLocks noGrp="1"/>
          </p:cNvSpPr>
          <p:nvPr>
            <p:ph type="sldNum" sz="quarter" idx="12"/>
          </p:nvPr>
        </p:nvSpPr>
        <p:spPr/>
        <p:txBody>
          <a:bodyPr/>
          <a:lstStyle/>
          <a:p>
            <a:fld id="{3FBB5E9C-FBAC-664D-A0F4-3C8CA17584B9}" type="slidenum">
              <a:rPr lang="en-US" smtClean="0"/>
              <a:t>1</a:t>
            </a:fld>
            <a:endParaRPr lang="en-US" dirty="0"/>
          </a:p>
        </p:txBody>
      </p:sp>
    </p:spTree>
    <p:extLst>
      <p:ext uri="{BB962C8B-B14F-4D97-AF65-F5344CB8AC3E}">
        <p14:creationId xmlns:p14="http://schemas.microsoft.com/office/powerpoint/2010/main" val="339144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10</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Bicycle parking and support facilities </a:t>
            </a:r>
            <a:br>
              <a:rPr lang="en-US" sz="2800" dirty="0">
                <a:solidFill>
                  <a:srgbClr val="003C71"/>
                </a:solidFill>
                <a:latin typeface="Gotham Condensed Book" pitchFamily="50" charset="0"/>
              </a:rPr>
            </a:br>
            <a:r>
              <a:rPr lang="en-US" sz="2800" dirty="0">
                <a:solidFill>
                  <a:srgbClr val="003C71"/>
                </a:solidFill>
                <a:latin typeface="Gotham Condensed Book" pitchFamily="50" charset="0"/>
              </a:rPr>
              <a:t>(lockers, showers, repair)</a:t>
            </a:r>
          </a:p>
        </p:txBody>
      </p:sp>
      <p:pic>
        <p:nvPicPr>
          <p:cNvPr id="11" name="Picture 10">
            <a:extLst>
              <a:ext uri="{FF2B5EF4-FFF2-40B4-BE49-F238E27FC236}">
                <a16:creationId xmlns:a16="http://schemas.microsoft.com/office/drawing/2014/main" id="{4D60792C-9CEB-4A96-B1DE-5ADB9A2801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580" y="770930"/>
            <a:ext cx="2984419" cy="1580893"/>
          </a:xfrm>
          <a:prstGeom prst="rect">
            <a:avLst/>
          </a:prstGeom>
        </p:spPr>
      </p:pic>
      <p:pic>
        <p:nvPicPr>
          <p:cNvPr id="13" name="Picture 12">
            <a:extLst>
              <a:ext uri="{FF2B5EF4-FFF2-40B4-BE49-F238E27FC236}">
                <a16:creationId xmlns:a16="http://schemas.microsoft.com/office/drawing/2014/main" id="{52A51444-1569-4961-9E47-4C39BAF65ABF}"/>
              </a:ext>
            </a:extLst>
          </p:cNvPr>
          <p:cNvPicPr>
            <a:picLocks noChangeAspect="1"/>
          </p:cNvPicPr>
          <p:nvPr/>
        </p:nvPicPr>
        <p:blipFill>
          <a:blip r:embed="rId6"/>
          <a:stretch>
            <a:fillRect/>
          </a:stretch>
        </p:blipFill>
        <p:spPr>
          <a:xfrm>
            <a:off x="5939779" y="3122753"/>
            <a:ext cx="3204221" cy="1752513"/>
          </a:xfrm>
          <a:prstGeom prst="rect">
            <a:avLst/>
          </a:prstGeom>
        </p:spPr>
      </p:pic>
      <p:pic>
        <p:nvPicPr>
          <p:cNvPr id="14" name="Picture 13">
            <a:extLst>
              <a:ext uri="{FF2B5EF4-FFF2-40B4-BE49-F238E27FC236}">
                <a16:creationId xmlns:a16="http://schemas.microsoft.com/office/drawing/2014/main" id="{88C7A2C1-263C-4C43-9B59-C663A9C09382}"/>
              </a:ext>
            </a:extLst>
          </p:cNvPr>
          <p:cNvPicPr>
            <a:picLocks noChangeAspect="1"/>
          </p:cNvPicPr>
          <p:nvPr/>
        </p:nvPicPr>
        <p:blipFill>
          <a:blip r:embed="rId7"/>
          <a:stretch>
            <a:fillRect/>
          </a:stretch>
        </p:blipFill>
        <p:spPr>
          <a:xfrm>
            <a:off x="1826577" y="1890185"/>
            <a:ext cx="4302364" cy="2010274"/>
          </a:xfrm>
          <a:prstGeom prst="rect">
            <a:avLst/>
          </a:prstGeom>
        </p:spPr>
      </p:pic>
      <p:pic>
        <p:nvPicPr>
          <p:cNvPr id="15" name="Picture 14">
            <a:extLst>
              <a:ext uri="{FF2B5EF4-FFF2-40B4-BE49-F238E27FC236}">
                <a16:creationId xmlns:a16="http://schemas.microsoft.com/office/drawing/2014/main" id="{1611A674-9112-4961-B4B1-07DCD3C88B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96" y="3419097"/>
            <a:ext cx="2284320" cy="1602294"/>
          </a:xfrm>
          <a:prstGeom prst="rect">
            <a:avLst/>
          </a:prstGeom>
        </p:spPr>
      </p:pic>
    </p:spTree>
    <p:extLst>
      <p:ext uri="{BB962C8B-B14F-4D97-AF65-F5344CB8AC3E}">
        <p14:creationId xmlns:p14="http://schemas.microsoft.com/office/powerpoint/2010/main" val="351519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11</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6713381"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Shared micro-mobility parking</a:t>
            </a:r>
          </a:p>
        </p:txBody>
      </p:sp>
      <p:pic>
        <p:nvPicPr>
          <p:cNvPr id="11" name="Picture 10">
            <a:extLst>
              <a:ext uri="{FF2B5EF4-FFF2-40B4-BE49-F238E27FC236}">
                <a16:creationId xmlns:a16="http://schemas.microsoft.com/office/drawing/2014/main" id="{48A8467B-95DD-4057-9FE8-3C3B0D1A8D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228808"/>
            <a:ext cx="3678865" cy="2286485"/>
          </a:xfrm>
          <a:prstGeom prst="rect">
            <a:avLst/>
          </a:prstGeom>
        </p:spPr>
      </p:pic>
      <p:pic>
        <p:nvPicPr>
          <p:cNvPr id="13" name="Picture 12">
            <a:extLst>
              <a:ext uri="{FF2B5EF4-FFF2-40B4-BE49-F238E27FC236}">
                <a16:creationId xmlns:a16="http://schemas.microsoft.com/office/drawing/2014/main" id="{9CC67AE9-87AA-4605-8E83-BD5DCBA429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9574" y="2228808"/>
            <a:ext cx="3267026" cy="2261472"/>
          </a:xfrm>
          <a:prstGeom prst="rect">
            <a:avLst/>
          </a:prstGeom>
        </p:spPr>
      </p:pic>
      <p:pic>
        <p:nvPicPr>
          <p:cNvPr id="14" name="Picture 13">
            <a:extLst>
              <a:ext uri="{FF2B5EF4-FFF2-40B4-BE49-F238E27FC236}">
                <a16:creationId xmlns:a16="http://schemas.microsoft.com/office/drawing/2014/main" id="{970909A2-F2C1-42FD-859E-70F7FCFCC2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7831" y="2229757"/>
            <a:ext cx="1976169" cy="2285537"/>
          </a:xfrm>
          <a:prstGeom prst="rect">
            <a:avLst/>
          </a:prstGeom>
        </p:spPr>
      </p:pic>
    </p:spTree>
    <p:extLst>
      <p:ext uri="{BB962C8B-B14F-4D97-AF65-F5344CB8AC3E}">
        <p14:creationId xmlns:p14="http://schemas.microsoft.com/office/powerpoint/2010/main" val="329678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12</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098655"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Car share parking (often with electric charging)</a:t>
            </a:r>
          </a:p>
        </p:txBody>
      </p:sp>
      <p:pic>
        <p:nvPicPr>
          <p:cNvPr id="11" name="Picture 10">
            <a:extLst>
              <a:ext uri="{FF2B5EF4-FFF2-40B4-BE49-F238E27FC236}">
                <a16:creationId xmlns:a16="http://schemas.microsoft.com/office/drawing/2014/main" id="{5E5A11C2-3F71-4C91-9625-29EF2357D5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836" y="2477868"/>
            <a:ext cx="4088241" cy="1738556"/>
          </a:xfrm>
          <a:prstGeom prst="rect">
            <a:avLst/>
          </a:prstGeom>
        </p:spPr>
      </p:pic>
      <p:pic>
        <p:nvPicPr>
          <p:cNvPr id="13" name="Picture 12">
            <a:extLst>
              <a:ext uri="{FF2B5EF4-FFF2-40B4-BE49-F238E27FC236}">
                <a16:creationId xmlns:a16="http://schemas.microsoft.com/office/drawing/2014/main" id="{8D84469B-D9B2-4D5A-95D7-B71D0A1AB0F7}"/>
              </a:ext>
            </a:extLst>
          </p:cNvPr>
          <p:cNvPicPr>
            <a:picLocks noChangeAspect="1"/>
          </p:cNvPicPr>
          <p:nvPr/>
        </p:nvPicPr>
        <p:blipFill>
          <a:blip r:embed="rId6"/>
          <a:stretch>
            <a:fillRect/>
          </a:stretch>
        </p:blipFill>
        <p:spPr>
          <a:xfrm>
            <a:off x="4572000" y="2152435"/>
            <a:ext cx="4571999" cy="2389423"/>
          </a:xfrm>
          <a:prstGeom prst="rect">
            <a:avLst/>
          </a:prstGeom>
        </p:spPr>
      </p:pic>
    </p:spTree>
    <p:extLst>
      <p:ext uri="{BB962C8B-B14F-4D97-AF65-F5344CB8AC3E}">
        <p14:creationId xmlns:p14="http://schemas.microsoft.com/office/powerpoint/2010/main" val="322466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13</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753563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Convenient passenger pick-up and drop-off</a:t>
            </a:r>
          </a:p>
        </p:txBody>
      </p:sp>
      <p:pic>
        <p:nvPicPr>
          <p:cNvPr id="11" name="Picture 10">
            <a:extLst>
              <a:ext uri="{FF2B5EF4-FFF2-40B4-BE49-F238E27FC236}">
                <a16:creationId xmlns:a16="http://schemas.microsoft.com/office/drawing/2014/main" id="{C9AE69B2-032D-4303-979B-A30849740A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408" y="2028159"/>
            <a:ext cx="3864659" cy="2583037"/>
          </a:xfrm>
          <a:prstGeom prst="rect">
            <a:avLst/>
          </a:prstGeom>
        </p:spPr>
      </p:pic>
      <p:pic>
        <p:nvPicPr>
          <p:cNvPr id="13" name="Picture 12">
            <a:extLst>
              <a:ext uri="{FF2B5EF4-FFF2-40B4-BE49-F238E27FC236}">
                <a16:creationId xmlns:a16="http://schemas.microsoft.com/office/drawing/2014/main" id="{7796528D-8C8B-424A-950D-0D7312821C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4634" y="2028159"/>
            <a:ext cx="4005341" cy="2583036"/>
          </a:xfrm>
          <a:prstGeom prst="rect">
            <a:avLst/>
          </a:prstGeom>
        </p:spPr>
      </p:pic>
    </p:spTree>
    <p:extLst>
      <p:ext uri="{BB962C8B-B14F-4D97-AF65-F5344CB8AC3E}">
        <p14:creationId xmlns:p14="http://schemas.microsoft.com/office/powerpoint/2010/main" val="119582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14</a:t>
            </a:fld>
            <a:endParaRPr lang="en-US" dirty="0"/>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03398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dirty="0">
                <a:solidFill>
                  <a:srgbClr val="003C71"/>
                </a:solidFill>
                <a:latin typeface="Gotham Condensed Book" pitchFamily="50" charset="0"/>
              </a:rPr>
              <a:t>Travel and trip planning information</a:t>
            </a:r>
          </a:p>
          <a:p>
            <a:pPr marL="257175" indent="-257175" algn="l">
              <a:buBlip>
                <a:blip r:embed="rId4"/>
              </a:buBlip>
            </a:pPr>
            <a:r>
              <a:rPr lang="en-US" dirty="0">
                <a:solidFill>
                  <a:srgbClr val="003C71"/>
                </a:solidFill>
                <a:latin typeface="Gotham Condensed Book" pitchFamily="50" charset="0"/>
              </a:rPr>
              <a:t>Comfortable waiting areas</a:t>
            </a:r>
          </a:p>
          <a:p>
            <a:pPr marL="257175" indent="-257175" algn="l">
              <a:buBlip>
                <a:blip r:embed="rId4"/>
              </a:buBlip>
            </a:pPr>
            <a:r>
              <a:rPr lang="en-US" dirty="0">
                <a:solidFill>
                  <a:srgbClr val="003C71"/>
                </a:solidFill>
                <a:latin typeface="Gotham Condensed Book" pitchFamily="50" charset="0"/>
              </a:rPr>
              <a:t>Wayfinding to surrounding destinations</a:t>
            </a:r>
          </a:p>
          <a:p>
            <a:pPr marL="257175" indent="-257175" algn="l">
              <a:buBlip>
                <a:blip r:embed="rId4"/>
              </a:buBlip>
            </a:pPr>
            <a:r>
              <a:rPr lang="en-US" dirty="0">
                <a:solidFill>
                  <a:srgbClr val="003C71"/>
                </a:solidFill>
                <a:latin typeface="Gotham Condensed Book" pitchFamily="50" charset="0"/>
              </a:rPr>
              <a:t>Kiosks, retail, mobile services, delivery lockers</a:t>
            </a:r>
          </a:p>
        </p:txBody>
      </p:sp>
      <p:pic>
        <p:nvPicPr>
          <p:cNvPr id="11" name="Picture 10">
            <a:extLst>
              <a:ext uri="{FF2B5EF4-FFF2-40B4-BE49-F238E27FC236}">
                <a16:creationId xmlns:a16="http://schemas.microsoft.com/office/drawing/2014/main" id="{B435862D-8DEB-4ABF-AB6F-5884DC043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0344" y="1088444"/>
            <a:ext cx="2028223" cy="2134220"/>
          </a:xfrm>
          <a:prstGeom prst="rect">
            <a:avLst/>
          </a:prstGeom>
        </p:spPr>
      </p:pic>
      <p:pic>
        <p:nvPicPr>
          <p:cNvPr id="13" name="Picture 12">
            <a:extLst>
              <a:ext uri="{FF2B5EF4-FFF2-40B4-BE49-F238E27FC236}">
                <a16:creationId xmlns:a16="http://schemas.microsoft.com/office/drawing/2014/main" id="{C43D9B95-0F8A-4A99-A568-3EDC2D3DB8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3" y="3365642"/>
            <a:ext cx="3474607" cy="1741658"/>
          </a:xfrm>
          <a:prstGeom prst="rect">
            <a:avLst/>
          </a:prstGeom>
        </p:spPr>
      </p:pic>
      <p:pic>
        <p:nvPicPr>
          <p:cNvPr id="14" name="Picture 13">
            <a:extLst>
              <a:ext uri="{FF2B5EF4-FFF2-40B4-BE49-F238E27FC236}">
                <a16:creationId xmlns:a16="http://schemas.microsoft.com/office/drawing/2014/main" id="{C2F90DA1-922A-4E41-A7CA-2E9CB01004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6438" y="3365641"/>
            <a:ext cx="3753080" cy="1694803"/>
          </a:xfrm>
          <a:prstGeom prst="rect">
            <a:avLst/>
          </a:prstGeom>
        </p:spPr>
      </p:pic>
      <p:pic>
        <p:nvPicPr>
          <p:cNvPr id="15" name="Picture 14">
            <a:extLst>
              <a:ext uri="{FF2B5EF4-FFF2-40B4-BE49-F238E27FC236}">
                <a16:creationId xmlns:a16="http://schemas.microsoft.com/office/drawing/2014/main" id="{B98C5494-CAD9-4B58-B0C0-5905E2482C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5418" y="3356781"/>
            <a:ext cx="2160215" cy="1750519"/>
          </a:xfrm>
          <a:prstGeom prst="rect">
            <a:avLst/>
          </a:prstGeom>
        </p:spPr>
      </p:pic>
      <p:pic>
        <p:nvPicPr>
          <p:cNvPr id="16" name="Picture 15">
            <a:extLst>
              <a:ext uri="{FF2B5EF4-FFF2-40B4-BE49-F238E27FC236}">
                <a16:creationId xmlns:a16="http://schemas.microsoft.com/office/drawing/2014/main" id="{A0F530F7-E807-4B40-8248-3AD7755C8E0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86600" y="1088443"/>
            <a:ext cx="2057400" cy="2134220"/>
          </a:xfrm>
          <a:prstGeom prst="rect">
            <a:avLst/>
          </a:prstGeom>
        </p:spPr>
      </p:pic>
      <p:sp>
        <p:nvSpPr>
          <p:cNvPr id="18" name="Title 1">
            <a:extLst>
              <a:ext uri="{FF2B5EF4-FFF2-40B4-BE49-F238E27FC236}">
                <a16:creationId xmlns:a16="http://schemas.microsoft.com/office/drawing/2014/main" id="{CDCEF911-F470-4B9C-BC1E-A5572B68F1D5}"/>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Tree>
    <p:extLst>
      <p:ext uri="{BB962C8B-B14F-4D97-AF65-F5344CB8AC3E}">
        <p14:creationId xmlns:p14="http://schemas.microsoft.com/office/powerpoint/2010/main" val="208097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TDM Examples (programs)</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15</a:t>
            </a:fld>
            <a:endParaRPr lang="en-US"/>
          </a:p>
        </p:txBody>
      </p:sp>
      <p:sp>
        <p:nvSpPr>
          <p:cNvPr id="15" name="TextBox 14">
            <a:extLst>
              <a:ext uri="{FF2B5EF4-FFF2-40B4-BE49-F238E27FC236}">
                <a16:creationId xmlns:a16="http://schemas.microsoft.com/office/drawing/2014/main" id="{806DCA30-202A-446E-9888-193F6C0EA05E}"/>
              </a:ext>
            </a:extLst>
          </p:cNvPr>
          <p:cNvSpPr txBox="1"/>
          <p:nvPr/>
        </p:nvSpPr>
        <p:spPr>
          <a:xfrm>
            <a:off x="1855114" y="1565940"/>
            <a:ext cx="1175771" cy="461665"/>
          </a:xfrm>
          <a:prstGeom prst="rect">
            <a:avLst/>
          </a:prstGeom>
          <a:noFill/>
        </p:spPr>
        <p:txBody>
          <a:bodyPr wrap="none" rtlCol="0">
            <a:spAutoFit/>
          </a:bodyPr>
          <a:lstStyle/>
          <a:p>
            <a:r>
              <a:rPr lang="en-US" sz="2400" dirty="0">
                <a:solidFill>
                  <a:srgbClr val="003C71"/>
                </a:solidFill>
                <a:latin typeface="Gotham Condensed Bold" pitchFamily="50" charset="0"/>
              </a:rPr>
              <a:t>Incentives:</a:t>
            </a:r>
          </a:p>
        </p:txBody>
      </p:sp>
      <p:grpSp>
        <p:nvGrpSpPr>
          <p:cNvPr id="2" name="Group 1">
            <a:extLst>
              <a:ext uri="{FF2B5EF4-FFF2-40B4-BE49-F238E27FC236}">
                <a16:creationId xmlns:a16="http://schemas.microsoft.com/office/drawing/2014/main" id="{8B1F379D-3E36-41B3-A5BD-36E587397A80}"/>
              </a:ext>
            </a:extLst>
          </p:cNvPr>
          <p:cNvGrpSpPr/>
          <p:nvPr/>
        </p:nvGrpSpPr>
        <p:grpSpPr>
          <a:xfrm>
            <a:off x="4404796" y="1569098"/>
            <a:ext cx="3303196" cy="2361611"/>
            <a:chOff x="5714981" y="1569098"/>
            <a:chExt cx="3303196" cy="2361611"/>
          </a:xfrm>
        </p:grpSpPr>
        <p:sp>
          <p:nvSpPr>
            <p:cNvPr id="16" name="TextBox 15">
              <a:extLst>
                <a:ext uri="{FF2B5EF4-FFF2-40B4-BE49-F238E27FC236}">
                  <a16:creationId xmlns:a16="http://schemas.microsoft.com/office/drawing/2014/main" id="{99C57C4D-8F23-446B-AE94-F760D997DCCD}"/>
                </a:ext>
              </a:extLst>
            </p:cNvPr>
            <p:cNvSpPr txBox="1"/>
            <p:nvPr/>
          </p:nvSpPr>
          <p:spPr>
            <a:xfrm>
              <a:off x="6167061" y="1569098"/>
              <a:ext cx="2771715" cy="461665"/>
            </a:xfrm>
            <a:prstGeom prst="rect">
              <a:avLst/>
            </a:prstGeom>
            <a:noFill/>
          </p:spPr>
          <p:txBody>
            <a:bodyPr wrap="square" rtlCol="0">
              <a:spAutoFit/>
            </a:bodyPr>
            <a:lstStyle/>
            <a:p>
              <a:r>
                <a:rPr lang="en-US" sz="2400" dirty="0">
                  <a:solidFill>
                    <a:srgbClr val="003C71"/>
                  </a:solidFill>
                  <a:latin typeface="Gotham Condensed Bold" pitchFamily="50" charset="0"/>
                </a:rPr>
                <a:t>Policies:</a:t>
              </a:r>
            </a:p>
          </p:txBody>
        </p:sp>
        <p:sp>
          <p:nvSpPr>
            <p:cNvPr id="12" name="TextBox 11">
              <a:extLst>
                <a:ext uri="{FF2B5EF4-FFF2-40B4-BE49-F238E27FC236}">
                  <a16:creationId xmlns:a16="http://schemas.microsoft.com/office/drawing/2014/main" id="{22F2CD04-BEB3-4DF6-B41E-6F921D5B5A2E}"/>
                </a:ext>
              </a:extLst>
            </p:cNvPr>
            <p:cNvSpPr txBox="1"/>
            <p:nvPr/>
          </p:nvSpPr>
          <p:spPr>
            <a:xfrm>
              <a:off x="5714981" y="1991717"/>
              <a:ext cx="3303196" cy="1938992"/>
            </a:xfrm>
            <a:prstGeom prst="rect">
              <a:avLst/>
            </a:prstGeom>
            <a:noFill/>
          </p:spPr>
          <p:txBody>
            <a:bodyPr wrap="square">
              <a:spAutoFit/>
            </a:bodyPr>
            <a:lstStyle/>
            <a:p>
              <a:pPr marL="714375" lvl="1" indent="-257175" algn="l">
                <a:buBlip>
                  <a:blip r:embed="rId4"/>
                </a:buBlip>
              </a:pPr>
              <a:r>
                <a:rPr lang="en-US" sz="2400" dirty="0">
                  <a:solidFill>
                    <a:srgbClr val="003C71"/>
                  </a:solidFill>
                  <a:latin typeface="Gotham Condensed Book" pitchFamily="50" charset="0"/>
                </a:rPr>
                <a:t>Land use patterns</a:t>
              </a:r>
            </a:p>
            <a:p>
              <a:pPr marL="714375" lvl="1" indent="-257175" algn="l">
                <a:buBlip>
                  <a:blip r:embed="rId4"/>
                </a:buBlip>
              </a:pPr>
              <a:r>
                <a:rPr lang="en-US" sz="2400" dirty="0">
                  <a:solidFill>
                    <a:srgbClr val="003C71"/>
                  </a:solidFill>
                  <a:latin typeface="Gotham Condensed Book" pitchFamily="50" charset="0"/>
                </a:rPr>
                <a:t>Strategy compliance </a:t>
              </a:r>
            </a:p>
            <a:p>
              <a:pPr marL="714375" lvl="1" indent="-257175" algn="l">
                <a:buBlip>
                  <a:blip r:embed="rId4"/>
                </a:buBlip>
              </a:pPr>
              <a:r>
                <a:rPr lang="en-US" sz="2400" dirty="0">
                  <a:solidFill>
                    <a:srgbClr val="003C71"/>
                  </a:solidFill>
                  <a:latin typeface="Gotham Condensed Book" pitchFamily="50" charset="0"/>
                </a:rPr>
                <a:t>Enforcement</a:t>
              </a:r>
            </a:p>
            <a:p>
              <a:pPr marL="714375" lvl="1" indent="-257175" algn="l">
                <a:buBlip>
                  <a:blip r:embed="rId4"/>
                </a:buBlip>
              </a:pPr>
              <a:r>
                <a:rPr lang="en-US" sz="2400" dirty="0">
                  <a:solidFill>
                    <a:srgbClr val="003C71"/>
                  </a:solidFill>
                  <a:latin typeface="Gotham Condensed Book" pitchFamily="50" charset="0"/>
                </a:rPr>
                <a:t>Telework / Compressed Work Week / Flex Schedule</a:t>
              </a:r>
            </a:p>
          </p:txBody>
        </p:sp>
      </p:grpSp>
      <p:sp>
        <p:nvSpPr>
          <p:cNvPr id="17" name="TextBox 16">
            <a:extLst>
              <a:ext uri="{FF2B5EF4-FFF2-40B4-BE49-F238E27FC236}">
                <a16:creationId xmlns:a16="http://schemas.microsoft.com/office/drawing/2014/main" id="{0A3A2F92-6176-4B03-AD79-A263F379AEC9}"/>
              </a:ext>
            </a:extLst>
          </p:cNvPr>
          <p:cNvSpPr txBox="1"/>
          <p:nvPr/>
        </p:nvSpPr>
        <p:spPr>
          <a:xfrm>
            <a:off x="1436009" y="1986593"/>
            <a:ext cx="2896127" cy="1569660"/>
          </a:xfrm>
          <a:prstGeom prst="rect">
            <a:avLst/>
          </a:prstGeom>
          <a:noFill/>
        </p:spPr>
        <p:txBody>
          <a:bodyPr wrap="square">
            <a:spAutoFit/>
          </a:bodyPr>
          <a:lstStyle/>
          <a:p>
            <a:pPr marL="714375" lvl="1" indent="-257175" algn="l">
              <a:buBlip>
                <a:blip r:embed="rId4"/>
              </a:buBlip>
            </a:pPr>
            <a:r>
              <a:rPr lang="en-US" sz="2400" dirty="0">
                <a:solidFill>
                  <a:srgbClr val="003C71"/>
                </a:solidFill>
                <a:latin typeface="Gotham Condensed Book" pitchFamily="50" charset="0"/>
              </a:rPr>
              <a:t>Transit passes</a:t>
            </a:r>
          </a:p>
          <a:p>
            <a:pPr marL="714375" lvl="1" indent="-257175" algn="l">
              <a:buBlip>
                <a:blip r:embed="rId4"/>
              </a:buBlip>
            </a:pPr>
            <a:r>
              <a:rPr lang="en-US" sz="2400" dirty="0">
                <a:solidFill>
                  <a:srgbClr val="003C71"/>
                </a:solidFill>
                <a:latin typeface="Gotham Condensed Book" pitchFamily="50" charset="0"/>
              </a:rPr>
              <a:t>Rideshare programs</a:t>
            </a:r>
          </a:p>
          <a:p>
            <a:pPr marL="714375" lvl="1" indent="-257175" algn="l">
              <a:buBlip>
                <a:blip r:embed="rId4"/>
              </a:buBlip>
            </a:pPr>
            <a:r>
              <a:rPr lang="en-US" sz="2400" dirty="0">
                <a:solidFill>
                  <a:srgbClr val="003C71"/>
                </a:solidFill>
                <a:latin typeface="Gotham Condensed Book" pitchFamily="50" charset="0"/>
              </a:rPr>
              <a:t>Parking cash out</a:t>
            </a:r>
          </a:p>
          <a:p>
            <a:pPr marL="714375" lvl="1" indent="-257175" algn="l">
              <a:buBlip>
                <a:blip r:embed="rId4"/>
              </a:buBlip>
            </a:pPr>
            <a:r>
              <a:rPr lang="en-US" sz="2400" dirty="0">
                <a:solidFill>
                  <a:srgbClr val="003C71"/>
                </a:solidFill>
                <a:latin typeface="Gotham Condensed Book" pitchFamily="50" charset="0"/>
              </a:rPr>
              <a:t>Guaranteed ride home</a:t>
            </a:r>
          </a:p>
        </p:txBody>
      </p:sp>
    </p:spTree>
    <p:extLst>
      <p:ext uri="{BB962C8B-B14F-4D97-AF65-F5344CB8AC3E}">
        <p14:creationId xmlns:p14="http://schemas.microsoft.com/office/powerpoint/2010/main" val="323807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TDM Examples (scale of applications)</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16</a:t>
            </a:fld>
            <a:endParaRPr lang="en-US"/>
          </a:p>
        </p:txBody>
      </p:sp>
      <p:sp>
        <p:nvSpPr>
          <p:cNvPr id="14" name="TextBox 13">
            <a:extLst>
              <a:ext uri="{FF2B5EF4-FFF2-40B4-BE49-F238E27FC236}">
                <a16:creationId xmlns:a16="http://schemas.microsoft.com/office/drawing/2014/main" id="{099D1599-7F84-4CB9-B4F6-807BE9D3CDBB}"/>
              </a:ext>
            </a:extLst>
          </p:cNvPr>
          <p:cNvSpPr txBox="1"/>
          <p:nvPr/>
        </p:nvSpPr>
        <p:spPr>
          <a:xfrm>
            <a:off x="2988179" y="1567452"/>
            <a:ext cx="2339936" cy="461665"/>
          </a:xfrm>
          <a:prstGeom prst="rect">
            <a:avLst/>
          </a:prstGeom>
          <a:noFill/>
        </p:spPr>
        <p:txBody>
          <a:bodyPr wrap="none" rtlCol="0">
            <a:spAutoFit/>
          </a:bodyPr>
          <a:lstStyle/>
          <a:p>
            <a:r>
              <a:rPr lang="en-US" sz="2400" dirty="0">
                <a:solidFill>
                  <a:srgbClr val="003C71"/>
                </a:solidFill>
                <a:latin typeface="Gotham Condensed Bold" pitchFamily="50" charset="0"/>
              </a:rPr>
              <a:t>Context Considerations:</a:t>
            </a:r>
          </a:p>
        </p:txBody>
      </p:sp>
      <p:sp>
        <p:nvSpPr>
          <p:cNvPr id="20" name="TextBox 19">
            <a:extLst>
              <a:ext uri="{FF2B5EF4-FFF2-40B4-BE49-F238E27FC236}">
                <a16:creationId xmlns:a16="http://schemas.microsoft.com/office/drawing/2014/main" id="{ABADCDFE-CF4C-43B8-BDD6-8A601141C0E4}"/>
              </a:ext>
            </a:extLst>
          </p:cNvPr>
          <p:cNvSpPr txBox="1"/>
          <p:nvPr/>
        </p:nvSpPr>
        <p:spPr>
          <a:xfrm>
            <a:off x="2518065" y="1992452"/>
            <a:ext cx="4333111" cy="2185214"/>
          </a:xfrm>
          <a:prstGeom prst="rect">
            <a:avLst/>
          </a:prstGeom>
          <a:noFill/>
        </p:spPr>
        <p:txBody>
          <a:bodyPr wrap="square">
            <a:spAutoFit/>
          </a:bodyPr>
          <a:lstStyle/>
          <a:p>
            <a:pPr marL="714375" lvl="1" indent="-257175" algn="l">
              <a:buBlip>
                <a:blip r:embed="rId4"/>
              </a:buBlip>
            </a:pPr>
            <a:r>
              <a:rPr lang="en-US" sz="2400" dirty="0">
                <a:solidFill>
                  <a:srgbClr val="003C71"/>
                </a:solidFill>
                <a:latin typeface="Gotham Condensed Book" pitchFamily="50" charset="0"/>
              </a:rPr>
              <a:t>Region* </a:t>
            </a:r>
          </a:p>
          <a:p>
            <a:pPr marL="714375" lvl="1" indent="-257175" algn="l">
              <a:buBlip>
                <a:blip r:embed="rId4"/>
              </a:buBlip>
            </a:pPr>
            <a:r>
              <a:rPr lang="en-US" sz="2400" dirty="0">
                <a:solidFill>
                  <a:srgbClr val="003C71"/>
                </a:solidFill>
                <a:latin typeface="Gotham Condensed Book" pitchFamily="50" charset="0"/>
              </a:rPr>
              <a:t>City  </a:t>
            </a:r>
          </a:p>
          <a:p>
            <a:pPr marL="714375" lvl="1" indent="-257175" algn="l">
              <a:buBlip>
                <a:blip r:embed="rId4"/>
              </a:buBlip>
            </a:pPr>
            <a:r>
              <a:rPr lang="en-US" sz="2400" dirty="0">
                <a:solidFill>
                  <a:srgbClr val="003C71"/>
                </a:solidFill>
                <a:latin typeface="Gotham Condensed Book" pitchFamily="50" charset="0"/>
              </a:rPr>
              <a:t>Neighborhood, District, or Corridor</a:t>
            </a:r>
          </a:p>
          <a:p>
            <a:pPr marL="714375" lvl="1" indent="-257175" algn="l">
              <a:buBlip>
                <a:blip r:embed="rId4"/>
              </a:buBlip>
            </a:pPr>
            <a:r>
              <a:rPr lang="en-US" sz="2400" dirty="0">
                <a:solidFill>
                  <a:srgbClr val="003C71"/>
                </a:solidFill>
                <a:latin typeface="Gotham Condensed Book" pitchFamily="50" charset="0"/>
              </a:rPr>
              <a:t>Employment Site*</a:t>
            </a:r>
          </a:p>
          <a:p>
            <a:pPr marL="714375" lvl="1" indent="-257175" algn="l">
              <a:buBlip>
                <a:blip r:embed="rId4"/>
              </a:buBlip>
            </a:pPr>
            <a:r>
              <a:rPr lang="en-US" sz="2400" dirty="0">
                <a:solidFill>
                  <a:srgbClr val="003C71"/>
                </a:solidFill>
                <a:latin typeface="Gotham Condensed Book" pitchFamily="50" charset="0"/>
              </a:rPr>
              <a:t>Residential Site</a:t>
            </a:r>
          </a:p>
          <a:p>
            <a:pPr marL="457200" lvl="1" algn="l"/>
            <a:r>
              <a:rPr lang="en-US" sz="1600" dirty="0">
                <a:solidFill>
                  <a:srgbClr val="003C71"/>
                </a:solidFill>
                <a:latin typeface="Gotham Condensed Book" pitchFamily="50" charset="0"/>
              </a:rPr>
              <a:t>* Existing TDM programs in the region</a:t>
            </a:r>
          </a:p>
        </p:txBody>
      </p:sp>
    </p:spTree>
    <p:extLst>
      <p:ext uri="{BB962C8B-B14F-4D97-AF65-F5344CB8AC3E}">
        <p14:creationId xmlns:p14="http://schemas.microsoft.com/office/powerpoint/2010/main" val="105681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sz="1800"/>
          </a:p>
        </p:txBody>
      </p:sp>
      <p:pic>
        <p:nvPicPr>
          <p:cNvPr id="1026" name="Picture 2" descr="J:\Michele\Logo Standards\PNG\TempeT-White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6A26FB9-DF7C-42A6-9F6E-336CDAB89265}"/>
              </a:ext>
            </a:extLst>
          </p:cNvPr>
          <p:cNvSpPr txBox="1">
            <a:spLocks/>
          </p:cNvSpPr>
          <p:nvPr/>
        </p:nvSpPr>
        <p:spPr>
          <a:xfrm>
            <a:off x="423914" y="102393"/>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TDM</a:t>
            </a:r>
            <a:r>
              <a:rPr lang="en-US" sz="3300" dirty="0">
                <a:solidFill>
                  <a:schemeClr val="bg1"/>
                </a:solidFill>
                <a:latin typeface="Gotham Condensed Bold" pitchFamily="50" charset="0"/>
              </a:rPr>
              <a:t> Impact</a:t>
            </a:r>
          </a:p>
        </p:txBody>
      </p:sp>
      <p:sp>
        <p:nvSpPr>
          <p:cNvPr id="9" name="Content Placeholder 2">
            <a:extLst>
              <a:ext uri="{FF2B5EF4-FFF2-40B4-BE49-F238E27FC236}">
                <a16:creationId xmlns:a16="http://schemas.microsoft.com/office/drawing/2014/main" id="{27F4853E-0BE6-47B0-9320-4997222D6748}"/>
              </a:ext>
            </a:extLst>
          </p:cNvPr>
          <p:cNvSpPr txBox="1">
            <a:spLocks/>
          </p:cNvSpPr>
          <p:nvPr/>
        </p:nvSpPr>
        <p:spPr>
          <a:xfrm>
            <a:off x="2" y="921125"/>
            <a:ext cx="8706970" cy="402987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1057257" lvl="2" indent="-257168" algn="l">
              <a:buBlip>
                <a:blip r:embed="rId4"/>
              </a:buBlip>
            </a:pPr>
            <a:endParaRPr lang="en-US" sz="2100" dirty="0">
              <a:solidFill>
                <a:srgbClr val="003C71"/>
              </a:solidFill>
              <a:latin typeface="Gotham Condensed Book" pitchFamily="50" charset="0"/>
              <a:ea typeface="Arima Madurai" charset="0"/>
              <a:cs typeface="Arima Madurai" charset="0"/>
            </a:endParaRPr>
          </a:p>
        </p:txBody>
      </p:sp>
      <p:pic>
        <p:nvPicPr>
          <p:cNvPr id="2" name="Picture 1">
            <a:extLst>
              <a:ext uri="{FF2B5EF4-FFF2-40B4-BE49-F238E27FC236}">
                <a16:creationId xmlns:a16="http://schemas.microsoft.com/office/drawing/2014/main" id="{FC9F169B-400F-450A-AFAD-F735486EF868}"/>
              </a:ext>
            </a:extLst>
          </p:cNvPr>
          <p:cNvPicPr>
            <a:picLocks noChangeAspect="1"/>
          </p:cNvPicPr>
          <p:nvPr/>
        </p:nvPicPr>
        <p:blipFill>
          <a:blip r:embed="rId5"/>
          <a:stretch>
            <a:fillRect/>
          </a:stretch>
        </p:blipFill>
        <p:spPr>
          <a:xfrm>
            <a:off x="4960122" y="790801"/>
            <a:ext cx="4183877" cy="4333896"/>
          </a:xfrm>
          <a:prstGeom prst="rect">
            <a:avLst/>
          </a:prstGeom>
        </p:spPr>
      </p:pic>
      <p:sp>
        <p:nvSpPr>
          <p:cNvPr id="3" name="TextBox 2">
            <a:extLst>
              <a:ext uri="{FF2B5EF4-FFF2-40B4-BE49-F238E27FC236}">
                <a16:creationId xmlns:a16="http://schemas.microsoft.com/office/drawing/2014/main" id="{046AF28E-61F3-4C28-AC49-1EC1AE86367C}"/>
              </a:ext>
            </a:extLst>
          </p:cNvPr>
          <p:cNvSpPr txBox="1"/>
          <p:nvPr/>
        </p:nvSpPr>
        <p:spPr>
          <a:xfrm>
            <a:off x="1" y="857408"/>
            <a:ext cx="4879181" cy="3093087"/>
          </a:xfrm>
          <a:prstGeom prst="rect">
            <a:avLst/>
          </a:prstGeom>
        </p:spPr>
        <p:txBody>
          <a:bodyPr vert="horz" lIns="68580" tIns="34290" rIns="68580" bIns="34290" rtlCol="0">
            <a:normAutofit/>
          </a:bodyPr>
          <a:lstStyle>
            <a:defPPr>
              <a:defRPr lang="en-US"/>
            </a:defPPr>
            <a:lvl1pPr indent="0" algn="ctr">
              <a:lnSpc>
                <a:spcPct val="90000"/>
              </a:lnSpc>
              <a:spcBef>
                <a:spcPts val="1000"/>
              </a:spcBef>
              <a:buFont typeface="Arial"/>
              <a:buNone/>
              <a:defRPr sz="2400"/>
            </a:lvl1pPr>
            <a:lvl2pPr marL="952476" lvl="1" indent="-342891">
              <a:lnSpc>
                <a:spcPct val="150000"/>
              </a:lnSpc>
              <a:spcBef>
                <a:spcPts val="500"/>
              </a:spcBef>
              <a:buFont typeface="Arial"/>
              <a:buBlip>
                <a:blip r:embed="rId4"/>
              </a:buBlip>
              <a:defRPr sz="3733">
                <a:solidFill>
                  <a:srgbClr val="003C71"/>
                </a:solidFill>
                <a:latin typeface="Gotham Condensed Book" pitchFamily="50" charset="0"/>
                <a:ea typeface="Arima Madurai" charset="0"/>
                <a:cs typeface="Arima Madurai" charset="0"/>
              </a:defRPr>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pPr marL="457189" lvl="1" indent="0">
              <a:lnSpc>
                <a:spcPct val="100000"/>
              </a:lnSpc>
              <a:buNone/>
            </a:pPr>
            <a:r>
              <a:rPr lang="en-US" sz="2800" u="sng" dirty="0">
                <a:latin typeface="Gotham Condensed Bold" pitchFamily="50" charset="0"/>
              </a:rPr>
              <a:t>TDM Strategies Have Impact</a:t>
            </a:r>
          </a:p>
          <a:p>
            <a:pPr lvl="1">
              <a:lnSpc>
                <a:spcPct val="100000"/>
              </a:lnSpc>
            </a:pPr>
            <a:r>
              <a:rPr lang="en-US" sz="2400" dirty="0"/>
              <a:t>National research shows that TDM strategies can reduce vehicle miles traveled by the following percentages*</a:t>
            </a:r>
          </a:p>
          <a:p>
            <a:pPr marL="457189" lvl="1" indent="0">
              <a:lnSpc>
                <a:spcPct val="100000"/>
              </a:lnSpc>
              <a:buNone/>
            </a:pPr>
            <a:r>
              <a:rPr lang="en-US" sz="1275" dirty="0"/>
              <a:t>*Based on data from the research report, “Quantifying Greenhouse Gas Mitigation Measures,” by the California Air Pollution Control Officers Association. August 2010</a:t>
            </a:r>
          </a:p>
        </p:txBody>
      </p:sp>
    </p:spTree>
    <p:extLst>
      <p:ext uri="{BB962C8B-B14F-4D97-AF65-F5344CB8AC3E}">
        <p14:creationId xmlns:p14="http://schemas.microsoft.com/office/powerpoint/2010/main" val="5748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What TDM is About</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18</a:t>
            </a:fld>
            <a:endParaRPr lang="en-US"/>
          </a:p>
        </p:txBody>
      </p:sp>
      <p:sp>
        <p:nvSpPr>
          <p:cNvPr id="10" name="TextBox 9">
            <a:extLst>
              <a:ext uri="{FF2B5EF4-FFF2-40B4-BE49-F238E27FC236}">
                <a16:creationId xmlns:a16="http://schemas.microsoft.com/office/drawing/2014/main" id="{CB0E5CFA-6D09-4A4A-B3BD-B25CC90272BA}"/>
              </a:ext>
            </a:extLst>
          </p:cNvPr>
          <p:cNvSpPr txBox="1"/>
          <p:nvPr/>
        </p:nvSpPr>
        <p:spPr>
          <a:xfrm>
            <a:off x="468243" y="1107103"/>
            <a:ext cx="8013148" cy="3166251"/>
          </a:xfrm>
          <a:prstGeom prst="rect">
            <a:avLst/>
          </a:prstGeom>
          <a:noFill/>
        </p:spPr>
        <p:txBody>
          <a:bodyPr wrap="square">
            <a:spAutoFit/>
          </a:bodyPr>
          <a:lstStyle/>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Shifting priority away from driving alone</a:t>
            </a:r>
          </a:p>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Collaborating with employers and residents</a:t>
            </a:r>
          </a:p>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Improving travel options</a:t>
            </a:r>
          </a:p>
          <a:p>
            <a:pPr marL="458788" lvl="1" indent="-458788" defTabSz="914400">
              <a:lnSpc>
                <a:spcPct val="150000"/>
              </a:lnSpc>
              <a:spcBef>
                <a:spcPts val="1000"/>
              </a:spcBef>
              <a:buBlip>
                <a:blip r:embed="rId4"/>
              </a:buBlip>
            </a:pPr>
            <a:r>
              <a:rPr lang="en-US" sz="3000" dirty="0">
                <a:solidFill>
                  <a:srgbClr val="003C71"/>
                </a:solidFill>
                <a:latin typeface="Gotham Condensed Book" pitchFamily="50" charset="0"/>
              </a:rPr>
              <a:t>Educating people about their travel options</a:t>
            </a:r>
          </a:p>
        </p:txBody>
      </p:sp>
    </p:spTree>
    <p:extLst>
      <p:ext uri="{BB962C8B-B14F-4D97-AF65-F5344CB8AC3E}">
        <p14:creationId xmlns:p14="http://schemas.microsoft.com/office/powerpoint/2010/main" val="406961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19</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TMA</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807913"/>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Transportation Management Association</a:t>
            </a:r>
            <a:br>
              <a:rPr lang="en-US" sz="2400" dirty="0">
                <a:solidFill>
                  <a:schemeClr val="lt1"/>
                </a:solidFill>
                <a:latin typeface="Gotham Condensed Book" pitchFamily="50" charset="0"/>
                <a:ea typeface="Arial"/>
                <a:cs typeface="Arial" panose="020B0604020202020204" pitchFamily="34" charset="0"/>
                <a:sym typeface="Arial"/>
              </a:rPr>
            </a:br>
            <a:r>
              <a:rPr lang="en-US" sz="2400" dirty="0">
                <a:solidFill>
                  <a:schemeClr val="lt1"/>
                </a:solidFill>
                <a:latin typeface="Gotham Condensed Book" pitchFamily="50" charset="0"/>
                <a:ea typeface="Arial"/>
                <a:cs typeface="Arial" panose="020B0604020202020204" pitchFamily="34" charset="0"/>
                <a:sym typeface="Arial"/>
              </a:rPr>
              <a:t>(a TDM strategy)</a:t>
            </a:r>
          </a:p>
        </p:txBody>
      </p:sp>
    </p:spTree>
    <p:extLst>
      <p:ext uri="{BB962C8B-B14F-4D97-AF65-F5344CB8AC3E}">
        <p14:creationId xmlns:p14="http://schemas.microsoft.com/office/powerpoint/2010/main" val="142578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Agenda</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2</a:t>
            </a:fld>
            <a:endParaRPr lang="en-US"/>
          </a:p>
        </p:txBody>
      </p:sp>
      <p:sp>
        <p:nvSpPr>
          <p:cNvPr id="13" name="TextBox 12">
            <a:extLst>
              <a:ext uri="{FF2B5EF4-FFF2-40B4-BE49-F238E27FC236}">
                <a16:creationId xmlns:a16="http://schemas.microsoft.com/office/drawing/2014/main" id="{149B273B-74C8-45E4-B02F-86A80D5C5595}"/>
              </a:ext>
            </a:extLst>
          </p:cNvPr>
          <p:cNvSpPr txBox="1"/>
          <p:nvPr/>
        </p:nvSpPr>
        <p:spPr>
          <a:xfrm>
            <a:off x="262647" y="1063814"/>
            <a:ext cx="8479369" cy="3447098"/>
          </a:xfrm>
          <a:prstGeom prst="rect">
            <a:avLst/>
          </a:prstGeom>
          <a:noFill/>
        </p:spPr>
        <p:txBody>
          <a:bodyPr wrap="square">
            <a:spAutoFit/>
          </a:bodyPr>
          <a:lstStyle/>
          <a:p>
            <a:pPr marL="257175" indent="-257175" algn="l">
              <a:spcAft>
                <a:spcPts val="1200"/>
              </a:spcAft>
              <a:buBlip>
                <a:blip r:embed="rId4"/>
              </a:buBlip>
            </a:pPr>
            <a:r>
              <a:rPr lang="en-US" sz="3200" dirty="0">
                <a:solidFill>
                  <a:srgbClr val="003C71"/>
                </a:solidFill>
                <a:latin typeface="Gotham Condensed Book" pitchFamily="50" charset="0"/>
              </a:rPr>
              <a:t>Overview</a:t>
            </a:r>
          </a:p>
          <a:p>
            <a:pPr marL="257175" indent="-257175" algn="l">
              <a:spcAft>
                <a:spcPts val="1200"/>
              </a:spcAft>
              <a:buBlip>
                <a:blip r:embed="rId4"/>
              </a:buBlip>
            </a:pPr>
            <a:r>
              <a:rPr lang="en-US" sz="3200" dirty="0">
                <a:solidFill>
                  <a:srgbClr val="003C71"/>
                </a:solidFill>
                <a:latin typeface="Gotham Condensed Book" pitchFamily="50" charset="0"/>
              </a:rPr>
              <a:t>Presentation</a:t>
            </a:r>
          </a:p>
          <a:p>
            <a:pPr marL="600075" lvl="1" indent="-257175">
              <a:spcAft>
                <a:spcPts val="1200"/>
              </a:spcAft>
              <a:buBlip>
                <a:blip r:embed="rId4"/>
              </a:buBlip>
            </a:pPr>
            <a:r>
              <a:rPr lang="en-US" sz="2400" dirty="0">
                <a:solidFill>
                  <a:srgbClr val="003C71"/>
                </a:solidFill>
                <a:latin typeface="Gotham Condensed Book" pitchFamily="50" charset="0"/>
              </a:rPr>
              <a:t>Transportation Demand Management</a:t>
            </a:r>
          </a:p>
          <a:p>
            <a:pPr marL="600075" lvl="1" indent="-257175">
              <a:spcAft>
                <a:spcPts val="1200"/>
              </a:spcAft>
              <a:buBlip>
                <a:blip r:embed="rId4"/>
              </a:buBlip>
            </a:pPr>
            <a:r>
              <a:rPr lang="en-US" sz="2400" dirty="0">
                <a:solidFill>
                  <a:srgbClr val="003C71"/>
                </a:solidFill>
                <a:latin typeface="Gotham Condensed Book" pitchFamily="50" charset="0"/>
              </a:rPr>
              <a:t>Transportation Management Association</a:t>
            </a:r>
          </a:p>
          <a:p>
            <a:pPr marL="600075" lvl="1" indent="-257175">
              <a:spcAft>
                <a:spcPts val="1200"/>
              </a:spcAft>
              <a:buBlip>
                <a:blip r:embed="rId4"/>
              </a:buBlip>
            </a:pPr>
            <a:r>
              <a:rPr lang="en-US" sz="2400" dirty="0">
                <a:solidFill>
                  <a:srgbClr val="003C71"/>
                </a:solidFill>
                <a:latin typeface="Gotham Condensed Book" pitchFamily="50" charset="0"/>
              </a:rPr>
              <a:t>Mobility Hubs</a:t>
            </a:r>
          </a:p>
          <a:p>
            <a:pPr marL="257175" indent="-257175" algn="l">
              <a:spcAft>
                <a:spcPts val="1200"/>
              </a:spcAft>
              <a:buBlip>
                <a:blip r:embed="rId4"/>
              </a:buBlip>
            </a:pPr>
            <a:r>
              <a:rPr lang="en-US" sz="3200" dirty="0">
                <a:solidFill>
                  <a:srgbClr val="003C71"/>
                </a:solidFill>
                <a:latin typeface="Gotham Condensed Book" pitchFamily="50" charset="0"/>
              </a:rPr>
              <a:t>Next Steps, Q&amp;A</a:t>
            </a:r>
            <a:endParaRPr lang="en-US" sz="2400" dirty="0">
              <a:solidFill>
                <a:srgbClr val="003C71"/>
              </a:solidFill>
              <a:latin typeface="Gotham Condensed Book" pitchFamily="50" charset="0"/>
            </a:endParaRPr>
          </a:p>
        </p:txBody>
      </p:sp>
    </p:spTree>
    <p:extLst>
      <p:ext uri="{BB962C8B-B14F-4D97-AF65-F5344CB8AC3E}">
        <p14:creationId xmlns:p14="http://schemas.microsoft.com/office/powerpoint/2010/main" val="321610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20</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Defined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99674" y="853985"/>
            <a:ext cx="7768855" cy="3938223"/>
          </a:xfrm>
          <a:prstGeom prst="rect">
            <a:avLst/>
          </a:prstGeom>
        </p:spPr>
        <p:txBody>
          <a:bodyPr vert="horz" lIns="68580" tIns="34290" rIns="68580" bIns="34290" rtlCol="0">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lvl="1" indent="-257175" algn="l">
              <a:spcBef>
                <a:spcPts val="1000"/>
              </a:spcBef>
              <a:buBlip>
                <a:blip r:embed="rId4"/>
              </a:buBlip>
            </a:pPr>
            <a:r>
              <a:rPr lang="en-US" sz="3200" dirty="0">
                <a:solidFill>
                  <a:srgbClr val="003C71"/>
                </a:solidFill>
                <a:latin typeface="Gotham Condensed Book" pitchFamily="50" charset="0"/>
              </a:rPr>
              <a:t>Transportation Management Association (TMA)</a:t>
            </a:r>
          </a:p>
          <a:p>
            <a:pPr marL="714375" lvl="1" indent="-257175" algn="l">
              <a:lnSpc>
                <a:spcPct val="100000"/>
              </a:lnSpc>
              <a:buBlip>
                <a:blip r:embed="rId4"/>
              </a:buBlip>
            </a:pPr>
            <a:r>
              <a:rPr lang="en-US" sz="2400" dirty="0">
                <a:solidFill>
                  <a:srgbClr val="003C71"/>
                </a:solidFill>
                <a:latin typeface="Gotham Condensed Book" pitchFamily="50" charset="0"/>
              </a:rPr>
              <a:t>Provide the institutional framework</a:t>
            </a:r>
          </a:p>
          <a:p>
            <a:pPr marL="714375" lvl="1" indent="-257175" algn="l">
              <a:lnSpc>
                <a:spcPct val="100000"/>
              </a:lnSpc>
              <a:buBlip>
                <a:blip r:embed="rId4"/>
              </a:buBlip>
            </a:pPr>
            <a:r>
              <a:rPr lang="en-US" sz="2400" dirty="0">
                <a:solidFill>
                  <a:srgbClr val="003C71"/>
                </a:solidFill>
                <a:latin typeface="Gotham Condensed Book" pitchFamily="50" charset="0"/>
              </a:rPr>
              <a:t>Support for TDM programs and services</a:t>
            </a:r>
          </a:p>
          <a:p>
            <a:pPr marL="714375" lvl="1" indent="-257175" algn="l">
              <a:lnSpc>
                <a:spcPct val="100000"/>
              </a:lnSpc>
              <a:buBlip>
                <a:blip r:embed="rId4"/>
              </a:buBlip>
            </a:pPr>
            <a:r>
              <a:rPr lang="en-US" sz="2400" dirty="0">
                <a:solidFill>
                  <a:srgbClr val="003C71"/>
                </a:solidFill>
                <a:latin typeface="Gotham Condensed Book" pitchFamily="50" charset="0"/>
              </a:rPr>
              <a:t>Establishes public-private partnerships</a:t>
            </a:r>
          </a:p>
          <a:p>
            <a:pPr marL="714375" lvl="1" indent="-257175" algn="l">
              <a:lnSpc>
                <a:spcPct val="100000"/>
              </a:lnSpc>
              <a:buBlip>
                <a:blip r:embed="rId4"/>
              </a:buBlip>
            </a:pPr>
            <a:r>
              <a:rPr lang="en-US" sz="2400" dirty="0">
                <a:solidFill>
                  <a:srgbClr val="003C71"/>
                </a:solidFill>
                <a:latin typeface="Gotham Condensed Book" pitchFamily="50" charset="0"/>
              </a:rPr>
              <a:t>Can be custom-designed to local needs</a:t>
            </a:r>
          </a:p>
          <a:p>
            <a:pPr marL="257175" indent="-257175" algn="l">
              <a:lnSpc>
                <a:spcPct val="100000"/>
              </a:lnSpc>
              <a:buBlip>
                <a:blip r:embed="rId4"/>
              </a:buBlip>
            </a:pPr>
            <a:r>
              <a:rPr lang="en-US" sz="3600" dirty="0">
                <a:solidFill>
                  <a:srgbClr val="003C71"/>
                </a:solidFill>
                <a:latin typeface="Gotham Condensed Book" pitchFamily="50" charset="0"/>
              </a:rPr>
              <a:t>Results</a:t>
            </a:r>
          </a:p>
          <a:p>
            <a:pPr marL="714375" lvl="1" indent="-257175" algn="l">
              <a:lnSpc>
                <a:spcPct val="100000"/>
              </a:lnSpc>
              <a:buBlip>
                <a:blip r:embed="rId4"/>
              </a:buBlip>
            </a:pPr>
            <a:r>
              <a:rPr lang="en-US" sz="2400" dirty="0">
                <a:solidFill>
                  <a:srgbClr val="003C71"/>
                </a:solidFill>
                <a:latin typeface="Gotham Condensed Book" pitchFamily="50" charset="0"/>
              </a:rPr>
              <a:t>Technical and policy resource</a:t>
            </a:r>
          </a:p>
          <a:p>
            <a:pPr marL="714375" lvl="1" indent="-257175" algn="l">
              <a:lnSpc>
                <a:spcPct val="100000"/>
              </a:lnSpc>
              <a:buBlip>
                <a:blip r:embed="rId4"/>
              </a:buBlip>
            </a:pPr>
            <a:r>
              <a:rPr lang="en-US" sz="2400" dirty="0">
                <a:solidFill>
                  <a:srgbClr val="003C71"/>
                </a:solidFill>
                <a:latin typeface="Gotham Condensed Book" pitchFamily="50" charset="0"/>
              </a:rPr>
              <a:t>Pool resources</a:t>
            </a:r>
          </a:p>
          <a:p>
            <a:pPr marL="714375" lvl="1" indent="-257175" algn="l">
              <a:lnSpc>
                <a:spcPct val="100000"/>
              </a:lnSpc>
              <a:buBlip>
                <a:blip r:embed="rId4"/>
              </a:buBlip>
            </a:pPr>
            <a:r>
              <a:rPr lang="en-US" sz="2400" dirty="0">
                <a:solidFill>
                  <a:srgbClr val="003C71"/>
                </a:solidFill>
                <a:latin typeface="Gotham Condensed Book" pitchFamily="50" charset="0"/>
              </a:rPr>
              <a:t>Commute strategist</a:t>
            </a:r>
          </a:p>
        </p:txBody>
      </p:sp>
      <p:grpSp>
        <p:nvGrpSpPr>
          <p:cNvPr id="11" name="Group 10">
            <a:extLst>
              <a:ext uri="{FF2B5EF4-FFF2-40B4-BE49-F238E27FC236}">
                <a16:creationId xmlns:a16="http://schemas.microsoft.com/office/drawing/2014/main" id="{3F329CDA-A775-4CD9-ABC2-F6CD7E810F70}"/>
              </a:ext>
            </a:extLst>
          </p:cNvPr>
          <p:cNvGrpSpPr/>
          <p:nvPr/>
        </p:nvGrpSpPr>
        <p:grpSpPr>
          <a:xfrm>
            <a:off x="5603409" y="1681456"/>
            <a:ext cx="3360696" cy="2953957"/>
            <a:chOff x="4553554" y="1536853"/>
            <a:chExt cx="4410551" cy="3405733"/>
          </a:xfrm>
        </p:grpSpPr>
        <p:pic>
          <p:nvPicPr>
            <p:cNvPr id="3" name="Picture 2">
              <a:extLst>
                <a:ext uri="{FF2B5EF4-FFF2-40B4-BE49-F238E27FC236}">
                  <a16:creationId xmlns:a16="http://schemas.microsoft.com/office/drawing/2014/main" id="{A95F2CAC-CCF6-4924-B20A-0C03339A4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7988" y="1623585"/>
              <a:ext cx="1576117" cy="118208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Movability">
              <a:extLst>
                <a:ext uri="{FF2B5EF4-FFF2-40B4-BE49-F238E27FC236}">
                  <a16:creationId xmlns:a16="http://schemas.microsoft.com/office/drawing/2014/main" id="{2E3B9AD6-478D-4B28-9E0A-5B793C5023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266" b="8859"/>
            <a:stretch/>
          </p:blipFill>
          <p:spPr bwMode="auto">
            <a:xfrm>
              <a:off x="4572000" y="1536853"/>
              <a:ext cx="2569562" cy="64816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96721D3-3A29-4A8F-82EC-005AEE554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3554" y="2309415"/>
              <a:ext cx="2533046" cy="64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216270-440F-42E3-9670-D30F079BFECE}"/>
                </a:ext>
              </a:extLst>
            </p:cNvPr>
            <p:cNvPicPr>
              <a:picLocks noChangeAspect="1"/>
            </p:cNvPicPr>
            <p:nvPr/>
          </p:nvPicPr>
          <p:blipFill>
            <a:blip r:embed="rId8"/>
            <a:stretch>
              <a:fillRect/>
            </a:stretch>
          </p:blipFill>
          <p:spPr>
            <a:xfrm>
              <a:off x="4572000" y="3117965"/>
              <a:ext cx="2569563" cy="722855"/>
            </a:xfrm>
            <a:prstGeom prst="rect">
              <a:avLst/>
            </a:prstGeom>
            <a:effectLst>
              <a:outerShdw blurRad="63500" sx="102000" sy="102000" algn="ctr" rotWithShape="0">
                <a:prstClr val="black">
                  <a:alpha val="40000"/>
                </a:prstClr>
              </a:outerShdw>
            </a:effectLst>
          </p:spPr>
        </p:pic>
        <p:pic>
          <p:nvPicPr>
            <p:cNvPr id="1032" name="Picture 8">
              <a:extLst>
                <a:ext uri="{FF2B5EF4-FFF2-40B4-BE49-F238E27FC236}">
                  <a16:creationId xmlns:a16="http://schemas.microsoft.com/office/drawing/2014/main" id="{968A2A91-D9C1-4BDD-9711-421A98585E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009429"/>
              <a:ext cx="2569563" cy="933157"/>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Downtown Denver Partnership | Visionary City Builders">
              <a:extLst>
                <a:ext uri="{FF2B5EF4-FFF2-40B4-BE49-F238E27FC236}">
                  <a16:creationId xmlns:a16="http://schemas.microsoft.com/office/drawing/2014/main" id="{4E46351A-7102-4EE9-8CAF-60A3A9B3F4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7988" y="2957576"/>
              <a:ext cx="1576117" cy="47399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RideWise Inc. (@RideWise) | Twitter">
              <a:extLst>
                <a:ext uri="{FF2B5EF4-FFF2-40B4-BE49-F238E27FC236}">
                  <a16:creationId xmlns:a16="http://schemas.microsoft.com/office/drawing/2014/main" id="{CEA01607-472E-4477-BBB5-D278678D6CC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1041" b="31495"/>
            <a:stretch/>
          </p:blipFill>
          <p:spPr bwMode="auto">
            <a:xfrm>
              <a:off x="7387988" y="3562944"/>
              <a:ext cx="1576117" cy="5904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Transportation - Denver South">
              <a:extLst>
                <a:ext uri="{FF2B5EF4-FFF2-40B4-BE49-F238E27FC236}">
                  <a16:creationId xmlns:a16="http://schemas.microsoft.com/office/drawing/2014/main" id="{5DF9FC0F-9D34-4989-AB40-E8E4CC6FDE3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495" b="17056"/>
            <a:stretch/>
          </p:blipFill>
          <p:spPr bwMode="auto">
            <a:xfrm>
              <a:off x="7387988" y="4280376"/>
              <a:ext cx="1062755" cy="6559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507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21</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Example (community oriented)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pic>
        <p:nvPicPr>
          <p:cNvPr id="3" name="Picture 2">
            <a:extLst>
              <a:ext uri="{FF2B5EF4-FFF2-40B4-BE49-F238E27FC236}">
                <a16:creationId xmlns:a16="http://schemas.microsoft.com/office/drawing/2014/main" id="{A91A762A-391D-4908-82A1-5657DE4F568A}"/>
              </a:ext>
            </a:extLst>
          </p:cNvPr>
          <p:cNvPicPr>
            <a:picLocks noChangeAspect="1"/>
          </p:cNvPicPr>
          <p:nvPr/>
        </p:nvPicPr>
        <p:blipFill>
          <a:blip r:embed="rId4"/>
          <a:stretch>
            <a:fillRect/>
          </a:stretch>
        </p:blipFill>
        <p:spPr>
          <a:xfrm>
            <a:off x="341523" y="934912"/>
            <a:ext cx="8460954" cy="3561165"/>
          </a:xfrm>
          <a:prstGeom prst="rect">
            <a:avLst/>
          </a:prstGeom>
        </p:spPr>
      </p:pic>
      <p:sp>
        <p:nvSpPr>
          <p:cNvPr id="9" name="TextBox 8">
            <a:extLst>
              <a:ext uri="{FF2B5EF4-FFF2-40B4-BE49-F238E27FC236}">
                <a16:creationId xmlns:a16="http://schemas.microsoft.com/office/drawing/2014/main" id="{098B0D09-AA22-4BFA-8948-0482C9A55469}"/>
              </a:ext>
            </a:extLst>
          </p:cNvPr>
          <p:cNvSpPr txBox="1"/>
          <p:nvPr/>
        </p:nvSpPr>
        <p:spPr>
          <a:xfrm>
            <a:off x="6967921" y="4814224"/>
            <a:ext cx="1934290" cy="246221"/>
          </a:xfrm>
          <a:prstGeom prst="rect">
            <a:avLst/>
          </a:prstGeom>
          <a:noFill/>
        </p:spPr>
        <p:txBody>
          <a:bodyPr wrap="square">
            <a:spAutoFit/>
          </a:bodyPr>
          <a:lstStyle/>
          <a:p>
            <a:pPr algn="l"/>
            <a:r>
              <a:rPr lang="en-US" sz="1000" b="0" i="0" dirty="0">
                <a:solidFill>
                  <a:srgbClr val="222222"/>
                </a:solidFill>
                <a:effectLst/>
                <a:latin typeface="Gotham Condensed Book" panose="02000606030000020004" pitchFamily="50" charset="0"/>
              </a:rPr>
              <a:t>Source:  </a:t>
            </a:r>
            <a:r>
              <a:rPr lang="en-US" sz="1000" dirty="0">
                <a:solidFill>
                  <a:srgbClr val="222222"/>
                </a:solidFill>
                <a:latin typeface="Gotham Condensed Book" panose="02000606030000020004" pitchFamily="50" charset="0"/>
              </a:rPr>
              <a:t>A Better City, Boston TMA</a:t>
            </a:r>
            <a:endParaRPr lang="en-US" sz="1000" b="0" i="0" dirty="0">
              <a:solidFill>
                <a:srgbClr val="222222"/>
              </a:solidFill>
              <a:effectLst/>
              <a:latin typeface="Gotham Condensed Book" panose="02000606030000020004" pitchFamily="50" charset="0"/>
            </a:endParaRPr>
          </a:p>
        </p:txBody>
      </p:sp>
    </p:spTree>
    <p:extLst>
      <p:ext uri="{BB962C8B-B14F-4D97-AF65-F5344CB8AC3E}">
        <p14:creationId xmlns:p14="http://schemas.microsoft.com/office/powerpoint/2010/main" val="1697377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22</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Example (member led)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pic>
        <p:nvPicPr>
          <p:cNvPr id="4" name="Picture 3">
            <a:extLst>
              <a:ext uri="{FF2B5EF4-FFF2-40B4-BE49-F238E27FC236}">
                <a16:creationId xmlns:a16="http://schemas.microsoft.com/office/drawing/2014/main" id="{F95F1074-12AD-4321-81A7-0349F0870018}"/>
              </a:ext>
            </a:extLst>
          </p:cNvPr>
          <p:cNvPicPr>
            <a:picLocks noChangeAspect="1"/>
          </p:cNvPicPr>
          <p:nvPr/>
        </p:nvPicPr>
        <p:blipFill>
          <a:blip r:embed="rId4"/>
          <a:stretch>
            <a:fillRect/>
          </a:stretch>
        </p:blipFill>
        <p:spPr>
          <a:xfrm>
            <a:off x="182140" y="853984"/>
            <a:ext cx="3212650" cy="4289515"/>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A9AC6188-9235-44B7-BF19-383EB858EE09}"/>
              </a:ext>
            </a:extLst>
          </p:cNvPr>
          <p:cNvPicPr>
            <a:picLocks noChangeAspect="1"/>
          </p:cNvPicPr>
          <p:nvPr/>
        </p:nvPicPr>
        <p:blipFill>
          <a:blip r:embed="rId5"/>
          <a:stretch>
            <a:fillRect/>
          </a:stretch>
        </p:blipFill>
        <p:spPr>
          <a:xfrm>
            <a:off x="3434727" y="858492"/>
            <a:ext cx="2790953" cy="3426516"/>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5F45E12E-FF54-4D5A-9EDF-7E4B4884A061}"/>
              </a:ext>
            </a:extLst>
          </p:cNvPr>
          <p:cNvPicPr>
            <a:picLocks noChangeAspect="1"/>
          </p:cNvPicPr>
          <p:nvPr/>
        </p:nvPicPr>
        <p:blipFill>
          <a:blip r:embed="rId6"/>
          <a:stretch>
            <a:fillRect/>
          </a:stretch>
        </p:blipFill>
        <p:spPr>
          <a:xfrm>
            <a:off x="4351847" y="1282678"/>
            <a:ext cx="2977124" cy="3432126"/>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F8B82575-5E37-417E-9DD7-C5A94919DDA7}"/>
              </a:ext>
            </a:extLst>
          </p:cNvPr>
          <p:cNvPicPr>
            <a:picLocks noChangeAspect="1"/>
          </p:cNvPicPr>
          <p:nvPr/>
        </p:nvPicPr>
        <p:blipFill>
          <a:blip r:embed="rId7"/>
          <a:stretch>
            <a:fillRect/>
          </a:stretch>
        </p:blipFill>
        <p:spPr>
          <a:xfrm>
            <a:off x="5829498" y="1736123"/>
            <a:ext cx="2514203" cy="3364396"/>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098B0D09-AA22-4BFA-8948-0482C9A55469}"/>
              </a:ext>
            </a:extLst>
          </p:cNvPr>
          <p:cNvSpPr txBox="1"/>
          <p:nvPr/>
        </p:nvSpPr>
        <p:spPr>
          <a:xfrm>
            <a:off x="7390039" y="4831479"/>
            <a:ext cx="1450522" cy="246221"/>
          </a:xfrm>
          <a:prstGeom prst="rect">
            <a:avLst/>
          </a:prstGeom>
          <a:solidFill>
            <a:schemeClr val="bg1"/>
          </a:solidFill>
        </p:spPr>
        <p:txBody>
          <a:bodyPr wrap="square">
            <a:spAutoFit/>
          </a:bodyPr>
          <a:lstStyle/>
          <a:p>
            <a:pPr algn="l"/>
            <a:r>
              <a:rPr lang="en-US" sz="1000" b="0" i="0" dirty="0">
                <a:solidFill>
                  <a:srgbClr val="222222"/>
                </a:solidFill>
                <a:effectLst/>
                <a:latin typeface="Gotham Condensed Book" panose="02000606030000020004" pitchFamily="50" charset="0"/>
              </a:rPr>
              <a:t>Source:  </a:t>
            </a:r>
            <a:r>
              <a:rPr lang="en-US" sz="1000" dirty="0">
                <a:solidFill>
                  <a:srgbClr val="222222"/>
                </a:solidFill>
                <a:latin typeface="Gotham Condensed Book" panose="02000606030000020004" pitchFamily="50" charset="0"/>
              </a:rPr>
              <a:t>A Better City, Boston TMA</a:t>
            </a:r>
            <a:endParaRPr lang="en-US" sz="1000" b="0" i="0" dirty="0">
              <a:solidFill>
                <a:srgbClr val="222222"/>
              </a:solidFill>
              <a:effectLst/>
              <a:latin typeface="Gotham Condensed Book" panose="02000606030000020004" pitchFamily="50" charset="0"/>
            </a:endParaRPr>
          </a:p>
        </p:txBody>
      </p:sp>
    </p:spTree>
    <p:extLst>
      <p:ext uri="{BB962C8B-B14F-4D97-AF65-F5344CB8AC3E}">
        <p14:creationId xmlns:p14="http://schemas.microsoft.com/office/powerpoint/2010/main" val="3896645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23</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TMA Example (results focused)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9" name="TextBox 8">
            <a:extLst>
              <a:ext uri="{FF2B5EF4-FFF2-40B4-BE49-F238E27FC236}">
                <a16:creationId xmlns:a16="http://schemas.microsoft.com/office/drawing/2014/main" id="{098B0D09-AA22-4BFA-8948-0482C9A55469}"/>
              </a:ext>
            </a:extLst>
          </p:cNvPr>
          <p:cNvSpPr txBox="1"/>
          <p:nvPr/>
        </p:nvSpPr>
        <p:spPr>
          <a:xfrm>
            <a:off x="7461398" y="4526297"/>
            <a:ext cx="1934290" cy="246221"/>
          </a:xfrm>
          <a:prstGeom prst="rect">
            <a:avLst/>
          </a:prstGeom>
          <a:noFill/>
        </p:spPr>
        <p:txBody>
          <a:bodyPr wrap="square">
            <a:spAutoFit/>
          </a:bodyPr>
          <a:lstStyle/>
          <a:p>
            <a:pPr algn="l"/>
            <a:r>
              <a:rPr lang="en-US" sz="1000" b="0" i="0" dirty="0">
                <a:solidFill>
                  <a:srgbClr val="222222"/>
                </a:solidFill>
                <a:effectLst/>
                <a:latin typeface="Gotham Condensed Book" panose="02000606030000020004" pitchFamily="50" charset="0"/>
              </a:rPr>
              <a:t>Source:  </a:t>
            </a:r>
            <a:r>
              <a:rPr lang="en-US" sz="1000" dirty="0">
                <a:solidFill>
                  <a:srgbClr val="222222"/>
                </a:solidFill>
                <a:latin typeface="Gotham Condensed Book" panose="02000606030000020004" pitchFamily="50" charset="0"/>
              </a:rPr>
              <a:t>A Better City, Boston TMA</a:t>
            </a:r>
            <a:endParaRPr lang="en-US" sz="1000" b="0" i="0" dirty="0">
              <a:solidFill>
                <a:srgbClr val="222222"/>
              </a:solidFill>
              <a:effectLst/>
              <a:latin typeface="Gotham Condensed Book" panose="02000606030000020004" pitchFamily="50" charset="0"/>
            </a:endParaRPr>
          </a:p>
        </p:txBody>
      </p:sp>
      <p:pic>
        <p:nvPicPr>
          <p:cNvPr id="4" name="Picture 3">
            <a:extLst>
              <a:ext uri="{FF2B5EF4-FFF2-40B4-BE49-F238E27FC236}">
                <a16:creationId xmlns:a16="http://schemas.microsoft.com/office/drawing/2014/main" id="{A653C91B-541D-467C-92DB-81ED23DDEC02}"/>
              </a:ext>
            </a:extLst>
          </p:cNvPr>
          <p:cNvPicPr>
            <a:picLocks noChangeAspect="1"/>
          </p:cNvPicPr>
          <p:nvPr/>
        </p:nvPicPr>
        <p:blipFill>
          <a:blip r:embed="rId4"/>
          <a:stretch>
            <a:fillRect/>
          </a:stretch>
        </p:blipFill>
        <p:spPr>
          <a:xfrm>
            <a:off x="1617596" y="805590"/>
            <a:ext cx="5908807" cy="4337909"/>
          </a:xfrm>
          <a:prstGeom prst="rect">
            <a:avLst/>
          </a:prstGeom>
        </p:spPr>
      </p:pic>
    </p:spTree>
    <p:extLst>
      <p:ext uri="{BB962C8B-B14F-4D97-AF65-F5344CB8AC3E}">
        <p14:creationId xmlns:p14="http://schemas.microsoft.com/office/powerpoint/2010/main" val="2215815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24</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Mobility Hubs</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438582"/>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(a TDM strategy)</a:t>
            </a:r>
          </a:p>
        </p:txBody>
      </p:sp>
    </p:spTree>
    <p:extLst>
      <p:ext uri="{BB962C8B-B14F-4D97-AF65-F5344CB8AC3E}">
        <p14:creationId xmlns:p14="http://schemas.microsoft.com/office/powerpoint/2010/main" val="376709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25</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Mobility Hubs Working Definition</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190514"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Mobility Hubs are places which combine the resources of multiple modes of transportation together in one physical location, designed to help reduce the need for vehicle ownership and single occupancy driving trips.</a:t>
            </a:r>
          </a:p>
        </p:txBody>
      </p:sp>
      <p:pic>
        <p:nvPicPr>
          <p:cNvPr id="7" name="Picture 6">
            <a:extLst>
              <a:ext uri="{FF2B5EF4-FFF2-40B4-BE49-F238E27FC236}">
                <a16:creationId xmlns:a16="http://schemas.microsoft.com/office/drawing/2014/main" id="{8ECB128A-050A-4DC6-ADCC-99ACB40700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71" b="4818"/>
          <a:stretch/>
        </p:blipFill>
        <p:spPr>
          <a:xfrm>
            <a:off x="3763490" y="2650565"/>
            <a:ext cx="5295975" cy="2378163"/>
          </a:xfrm>
          <a:prstGeom prst="rect">
            <a:avLst/>
          </a:prstGeom>
        </p:spPr>
      </p:pic>
      <p:pic>
        <p:nvPicPr>
          <p:cNvPr id="9" name="Picture 8">
            <a:extLst>
              <a:ext uri="{FF2B5EF4-FFF2-40B4-BE49-F238E27FC236}">
                <a16:creationId xmlns:a16="http://schemas.microsoft.com/office/drawing/2014/main" id="{D25DA88D-0663-4B6C-889D-5EBEC8DA23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35" y="2646692"/>
            <a:ext cx="3601870" cy="2382037"/>
          </a:xfrm>
          <a:prstGeom prst="rect">
            <a:avLst/>
          </a:prstGeom>
        </p:spPr>
      </p:pic>
    </p:spTree>
    <p:extLst>
      <p:ext uri="{BB962C8B-B14F-4D97-AF65-F5344CB8AC3E}">
        <p14:creationId xmlns:p14="http://schemas.microsoft.com/office/powerpoint/2010/main" val="238106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26</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Mobility Hub Example</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3" name="TextBox 2">
            <a:extLst>
              <a:ext uri="{FF2B5EF4-FFF2-40B4-BE49-F238E27FC236}">
                <a16:creationId xmlns:a16="http://schemas.microsoft.com/office/drawing/2014/main" id="{7E54E565-A02C-4241-BADC-987165A83000}"/>
              </a:ext>
            </a:extLst>
          </p:cNvPr>
          <p:cNvSpPr txBox="1"/>
          <p:nvPr/>
        </p:nvSpPr>
        <p:spPr>
          <a:xfrm>
            <a:off x="0" y="4105383"/>
            <a:ext cx="1810043" cy="276999"/>
          </a:xfrm>
          <a:prstGeom prst="rect">
            <a:avLst/>
          </a:prstGeom>
          <a:noFill/>
        </p:spPr>
        <p:txBody>
          <a:bodyPr wrap="square" rtlCol="0">
            <a:spAutoFit/>
          </a:bodyPr>
          <a:lstStyle/>
          <a:p>
            <a:r>
              <a:rPr lang="en-US" sz="1200" dirty="0">
                <a:latin typeface="Gotham Condensed Book" panose="02000606030000020004" pitchFamily="50" charset="0"/>
              </a:rPr>
              <a:t>Source: SANDAG, CA</a:t>
            </a:r>
          </a:p>
        </p:txBody>
      </p:sp>
      <p:pic>
        <p:nvPicPr>
          <p:cNvPr id="4" name="Picture 2" descr="mobilityHubs">
            <a:extLst>
              <a:ext uri="{FF2B5EF4-FFF2-40B4-BE49-F238E27FC236}">
                <a16:creationId xmlns:a16="http://schemas.microsoft.com/office/drawing/2014/main" id="{83981C84-54AF-4EAE-BEDD-970E7BF123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7" t="22289" r="2053" b="21636"/>
          <a:stretch/>
        </p:blipFill>
        <p:spPr bwMode="auto">
          <a:xfrm>
            <a:off x="1612304" y="860596"/>
            <a:ext cx="7418871" cy="402289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4661F1B-0864-40DE-B081-CA204FD2E9EB}"/>
              </a:ext>
            </a:extLst>
          </p:cNvPr>
          <p:cNvGrpSpPr/>
          <p:nvPr/>
        </p:nvGrpSpPr>
        <p:grpSpPr>
          <a:xfrm>
            <a:off x="72788" y="853985"/>
            <a:ext cx="1488848" cy="3161732"/>
            <a:chOff x="72788" y="1023581"/>
            <a:chExt cx="1064525" cy="2260635"/>
          </a:xfrm>
        </p:grpSpPr>
        <p:pic>
          <p:nvPicPr>
            <p:cNvPr id="9" name="Picture 2" descr="mobilityHubs">
              <a:extLst>
                <a:ext uri="{FF2B5EF4-FFF2-40B4-BE49-F238E27FC236}">
                  <a16:creationId xmlns:a16="http://schemas.microsoft.com/office/drawing/2014/main" id="{A6A47CFE-9D14-4BE7-810C-090014DD9B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9" t="8036" r="78496" b="78198"/>
            <a:stretch/>
          </p:blipFill>
          <p:spPr bwMode="auto">
            <a:xfrm>
              <a:off x="72788" y="1023581"/>
              <a:ext cx="1064525" cy="7966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mobilityHubs">
              <a:extLst>
                <a:ext uri="{FF2B5EF4-FFF2-40B4-BE49-F238E27FC236}">
                  <a16:creationId xmlns:a16="http://schemas.microsoft.com/office/drawing/2014/main" id="{F2CDB96C-0818-4F26-9E68-578C4465C7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42" t="8036" r="61942" b="78198"/>
            <a:stretch/>
          </p:blipFill>
          <p:spPr bwMode="auto">
            <a:xfrm>
              <a:off x="72788" y="1756929"/>
              <a:ext cx="1064524" cy="7966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mobilityHubs">
              <a:extLst>
                <a:ext uri="{FF2B5EF4-FFF2-40B4-BE49-F238E27FC236}">
                  <a16:creationId xmlns:a16="http://schemas.microsoft.com/office/drawing/2014/main" id="{BD89AB62-4912-49DC-8EE0-077115F7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69" t="8036" r="45316" b="78198"/>
            <a:stretch/>
          </p:blipFill>
          <p:spPr bwMode="auto">
            <a:xfrm>
              <a:off x="72788" y="2487591"/>
              <a:ext cx="1064524" cy="7966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140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27</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750601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Gateways to major destinations/transit centers</a:t>
            </a:r>
          </a:p>
          <a:p>
            <a:pPr marL="257175" indent="-257175" algn="l">
              <a:buBlip>
                <a:blip r:embed="rId4"/>
              </a:buBlip>
            </a:pPr>
            <a:r>
              <a:rPr lang="en-US" sz="2800" dirty="0">
                <a:solidFill>
                  <a:srgbClr val="003C71"/>
                </a:solidFill>
                <a:latin typeface="Gotham Condensed Book" pitchFamily="50" charset="0"/>
              </a:rPr>
              <a:t>Neighborhood park locations</a:t>
            </a:r>
          </a:p>
          <a:p>
            <a:pPr marL="257175" indent="-257175" algn="l">
              <a:buBlip>
                <a:blip r:embed="rId4"/>
              </a:buBlip>
            </a:pPr>
            <a:r>
              <a:rPr lang="en-US" sz="2800" dirty="0">
                <a:solidFill>
                  <a:srgbClr val="003C71"/>
                </a:solidFill>
                <a:latin typeface="Gotham Condensed Book" pitchFamily="50" charset="0"/>
              </a:rPr>
              <a:t>Park and ride facilities</a:t>
            </a:r>
          </a:p>
          <a:p>
            <a:pPr marL="257175" indent="-257175" algn="l">
              <a:buBlip>
                <a:blip r:embed="rId4"/>
              </a:buBlip>
            </a:pPr>
            <a:r>
              <a:rPr lang="en-US" sz="2800" dirty="0">
                <a:solidFill>
                  <a:srgbClr val="003C71"/>
                </a:solidFill>
                <a:latin typeface="Gotham Condensed Book" pitchFamily="50" charset="0"/>
              </a:rPr>
              <a:t>Curbside locations</a:t>
            </a:r>
          </a:p>
          <a:p>
            <a:pPr marL="257175" indent="-257175" algn="l">
              <a:buBlip>
                <a:blip r:embed="rId4"/>
              </a:buBlip>
            </a:pPr>
            <a:r>
              <a:rPr lang="en-US" sz="2800" dirty="0">
                <a:solidFill>
                  <a:srgbClr val="003C71"/>
                </a:solidFill>
                <a:latin typeface="Gotham Condensed Book" pitchFamily="50" charset="0"/>
              </a:rPr>
              <a:t>Private developments</a:t>
            </a:r>
          </a:p>
        </p:txBody>
      </p:sp>
    </p:spTree>
    <p:extLst>
      <p:ext uri="{BB962C8B-B14F-4D97-AF65-F5344CB8AC3E}">
        <p14:creationId xmlns:p14="http://schemas.microsoft.com/office/powerpoint/2010/main" val="2378496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28</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Gateways to major destinations/transit centers</a:t>
            </a:r>
          </a:p>
        </p:txBody>
      </p:sp>
      <p:pic>
        <p:nvPicPr>
          <p:cNvPr id="3" name="Picture 2">
            <a:extLst>
              <a:ext uri="{FF2B5EF4-FFF2-40B4-BE49-F238E27FC236}">
                <a16:creationId xmlns:a16="http://schemas.microsoft.com/office/drawing/2014/main" id="{E53EBA04-692B-4163-A7C0-19E5D7CB3B64}"/>
              </a:ext>
            </a:extLst>
          </p:cNvPr>
          <p:cNvPicPr>
            <a:picLocks noChangeAspect="1"/>
          </p:cNvPicPr>
          <p:nvPr/>
        </p:nvPicPr>
        <p:blipFill>
          <a:blip r:embed="rId5"/>
          <a:stretch>
            <a:fillRect/>
          </a:stretch>
        </p:blipFill>
        <p:spPr>
          <a:xfrm>
            <a:off x="554666" y="2012439"/>
            <a:ext cx="3471530" cy="2298716"/>
          </a:xfrm>
          <a:prstGeom prst="rect">
            <a:avLst/>
          </a:prstGeom>
        </p:spPr>
      </p:pic>
      <p:pic>
        <p:nvPicPr>
          <p:cNvPr id="5" name="Picture 4">
            <a:extLst>
              <a:ext uri="{FF2B5EF4-FFF2-40B4-BE49-F238E27FC236}">
                <a16:creationId xmlns:a16="http://schemas.microsoft.com/office/drawing/2014/main" id="{16C893A5-1865-40DD-929B-9539DB8A90B6}"/>
              </a:ext>
            </a:extLst>
          </p:cNvPr>
          <p:cNvPicPr>
            <a:picLocks noChangeAspect="1"/>
          </p:cNvPicPr>
          <p:nvPr/>
        </p:nvPicPr>
        <p:blipFill>
          <a:blip r:embed="rId6"/>
          <a:stretch>
            <a:fillRect/>
          </a:stretch>
        </p:blipFill>
        <p:spPr>
          <a:xfrm>
            <a:off x="4085906" y="2012438"/>
            <a:ext cx="4961071" cy="2298716"/>
          </a:xfrm>
          <a:prstGeom prst="rect">
            <a:avLst/>
          </a:prstGeom>
        </p:spPr>
      </p:pic>
    </p:spTree>
    <p:extLst>
      <p:ext uri="{BB962C8B-B14F-4D97-AF65-F5344CB8AC3E}">
        <p14:creationId xmlns:p14="http://schemas.microsoft.com/office/powerpoint/2010/main" val="278225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29</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Neighborhood park locations</a:t>
            </a:r>
          </a:p>
        </p:txBody>
      </p:sp>
      <p:pic>
        <p:nvPicPr>
          <p:cNvPr id="3" name="Picture 2">
            <a:extLst>
              <a:ext uri="{FF2B5EF4-FFF2-40B4-BE49-F238E27FC236}">
                <a16:creationId xmlns:a16="http://schemas.microsoft.com/office/drawing/2014/main" id="{19A460B4-65FC-4DA1-B65E-C5CBEDBBB5F3}"/>
              </a:ext>
            </a:extLst>
          </p:cNvPr>
          <p:cNvPicPr>
            <a:picLocks noChangeAspect="1"/>
          </p:cNvPicPr>
          <p:nvPr/>
        </p:nvPicPr>
        <p:blipFill>
          <a:blip r:embed="rId5"/>
          <a:stretch>
            <a:fillRect/>
          </a:stretch>
        </p:blipFill>
        <p:spPr>
          <a:xfrm>
            <a:off x="642089" y="2122318"/>
            <a:ext cx="4976037" cy="2217754"/>
          </a:xfrm>
          <a:prstGeom prst="rect">
            <a:avLst/>
          </a:prstGeom>
        </p:spPr>
      </p:pic>
      <p:pic>
        <p:nvPicPr>
          <p:cNvPr id="5" name="Picture 4">
            <a:extLst>
              <a:ext uri="{FF2B5EF4-FFF2-40B4-BE49-F238E27FC236}">
                <a16:creationId xmlns:a16="http://schemas.microsoft.com/office/drawing/2014/main" id="{5B1028D6-9C0A-456D-9051-D3288772EE13}"/>
              </a:ext>
            </a:extLst>
          </p:cNvPr>
          <p:cNvPicPr>
            <a:picLocks noChangeAspect="1"/>
          </p:cNvPicPr>
          <p:nvPr/>
        </p:nvPicPr>
        <p:blipFill>
          <a:blip r:embed="rId6"/>
          <a:stretch>
            <a:fillRect/>
          </a:stretch>
        </p:blipFill>
        <p:spPr>
          <a:xfrm>
            <a:off x="5912550" y="998437"/>
            <a:ext cx="3028420" cy="3876829"/>
          </a:xfrm>
          <a:prstGeom prst="rect">
            <a:avLst/>
          </a:prstGeom>
        </p:spPr>
      </p:pic>
    </p:spTree>
    <p:extLst>
      <p:ext uri="{BB962C8B-B14F-4D97-AF65-F5344CB8AC3E}">
        <p14:creationId xmlns:p14="http://schemas.microsoft.com/office/powerpoint/2010/main" val="341635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Council Priorities</a:t>
            </a:r>
          </a:p>
        </p:txBody>
      </p:sp>
      <p:sp>
        <p:nvSpPr>
          <p:cNvPr id="10" name="Content Placeholder 2">
            <a:extLst>
              <a:ext uri="{FF2B5EF4-FFF2-40B4-BE49-F238E27FC236}">
                <a16:creationId xmlns:a16="http://schemas.microsoft.com/office/drawing/2014/main" id="{72A081B9-13D8-4EBB-8A02-9AB2CB55E35F}"/>
              </a:ext>
            </a:extLst>
          </p:cNvPr>
          <p:cNvSpPr txBox="1">
            <a:spLocks/>
          </p:cNvSpPr>
          <p:nvPr/>
        </p:nvSpPr>
        <p:spPr>
          <a:xfrm>
            <a:off x="868541" y="830740"/>
            <a:ext cx="7972104" cy="422309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Bef>
                <a:spcPts val="0"/>
              </a:spcBef>
              <a:spcAft>
                <a:spcPts val="600"/>
              </a:spcAft>
            </a:pPr>
            <a:r>
              <a:rPr lang="en-US" sz="2600" dirty="0">
                <a:solidFill>
                  <a:srgbClr val="ECCA00"/>
                </a:solidFill>
                <a:latin typeface="Gotham Condensed Bold" pitchFamily="50" charset="0"/>
              </a:rPr>
              <a:t>Quality of Life</a:t>
            </a:r>
          </a:p>
          <a:p>
            <a:pPr algn="l">
              <a:lnSpc>
                <a:spcPct val="100000"/>
              </a:lnSpc>
              <a:spcBef>
                <a:spcPts val="0"/>
              </a:spcBef>
              <a:spcAft>
                <a:spcPts val="600"/>
              </a:spcAft>
            </a:pPr>
            <a:r>
              <a:rPr lang="en-US" sz="2200" dirty="0">
                <a:solidFill>
                  <a:srgbClr val="003C71"/>
                </a:solidFill>
                <a:latin typeface="Gotham Condensed Book" panose="02000606030000020004" pitchFamily="50" charset="0"/>
                <a:ea typeface="Arima Madurai" charset="0"/>
                <a:cs typeface="Arima Madurai" charset="0"/>
              </a:rPr>
              <a:t>3.26: Achieve a multimodal transportation system (20-minute city) where residents can walk , bicycle, or use public transit to meet all basic daily, non-work needs.</a:t>
            </a:r>
          </a:p>
          <a:p>
            <a:pPr algn="l">
              <a:lnSpc>
                <a:spcPct val="100000"/>
              </a:lnSpc>
              <a:spcBef>
                <a:spcPts val="0"/>
              </a:spcBef>
              <a:spcAft>
                <a:spcPts val="600"/>
              </a:spcAft>
            </a:pPr>
            <a:r>
              <a:rPr lang="en-US" sz="2200" dirty="0">
                <a:solidFill>
                  <a:srgbClr val="003C71"/>
                </a:solidFill>
                <a:latin typeface="Gotham Condensed Book" panose="02000606030000020004" pitchFamily="50" charset="0"/>
                <a:ea typeface="Arima Madurai" charset="0"/>
                <a:cs typeface="Arima Madurai" charset="0"/>
              </a:rPr>
              <a:t>3.27: Achieve a Travel Time Index average at or below 1.25 along major streets during rush hour traffic with no individual segments exceeding 2.0.</a:t>
            </a:r>
          </a:p>
          <a:p>
            <a:pPr algn="l">
              <a:spcBef>
                <a:spcPts val="0"/>
              </a:spcBef>
              <a:spcAft>
                <a:spcPts val="600"/>
              </a:spcAft>
            </a:pPr>
            <a:r>
              <a:rPr lang="en-US" sz="2600" dirty="0">
                <a:solidFill>
                  <a:srgbClr val="AAD15C"/>
                </a:solidFill>
                <a:latin typeface="Gotham Condensed Bold" pitchFamily="50" charset="0"/>
              </a:rPr>
              <a:t>Sustainable Growth &amp; Development</a:t>
            </a:r>
          </a:p>
          <a:p>
            <a:pPr algn="l">
              <a:lnSpc>
                <a:spcPct val="100000"/>
              </a:lnSpc>
              <a:spcBef>
                <a:spcPts val="0"/>
              </a:spcBef>
              <a:spcAft>
                <a:spcPts val="600"/>
              </a:spcAft>
            </a:pPr>
            <a:r>
              <a:rPr lang="en-US" sz="2200" dirty="0">
                <a:solidFill>
                  <a:srgbClr val="003C71"/>
                </a:solidFill>
                <a:latin typeface="Gotham Condensed Book" panose="02000606030000020004" pitchFamily="50" charset="0"/>
                <a:ea typeface="Arima Madurai" charset="0"/>
                <a:cs typeface="Arima Madurai" charset="0"/>
              </a:rPr>
              <a:t>4.18: Reduce community Greenhouse Gas (GHG) emissions by 80% of 2015 levels by 2050 and achieve community carbon neutrality by 2060.</a:t>
            </a:r>
          </a:p>
          <a:p>
            <a:pPr algn="l">
              <a:spcBef>
                <a:spcPts val="0"/>
              </a:spcBef>
              <a:spcAft>
                <a:spcPts val="600"/>
              </a:spcAft>
            </a:pPr>
            <a:endParaRPr lang="en-US" sz="2600" dirty="0">
              <a:solidFill>
                <a:srgbClr val="003C71"/>
              </a:solidFill>
              <a:latin typeface="Gotham Condensed Book" panose="02000606030000020004" pitchFamily="50" charset="0"/>
              <a:ea typeface="Arima Madurai" charset="0"/>
              <a:cs typeface="Arima Madurai" charset="0"/>
            </a:endParaRP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3</a:t>
            </a:fld>
            <a:endParaRPr lang="en-US"/>
          </a:p>
        </p:txBody>
      </p:sp>
      <p:pic>
        <p:nvPicPr>
          <p:cNvPr id="9" name="Picture 8">
            <a:extLst>
              <a:ext uri="{FF2B5EF4-FFF2-40B4-BE49-F238E27FC236}">
                <a16:creationId xmlns:a16="http://schemas.microsoft.com/office/drawing/2014/main" id="{AB97B944-2FA3-42A9-821B-E84E9E039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93" y="876925"/>
            <a:ext cx="729648" cy="731520"/>
          </a:xfrm>
          <a:prstGeom prst="rect">
            <a:avLst/>
          </a:prstGeom>
        </p:spPr>
      </p:pic>
      <p:pic>
        <p:nvPicPr>
          <p:cNvPr id="2" name="Picture 1">
            <a:extLst>
              <a:ext uri="{FF2B5EF4-FFF2-40B4-BE49-F238E27FC236}">
                <a16:creationId xmlns:a16="http://schemas.microsoft.com/office/drawing/2014/main" id="{53BE9767-25E3-4373-AC87-F6E201DEA154}"/>
              </a:ext>
            </a:extLst>
          </p:cNvPr>
          <p:cNvPicPr>
            <a:picLocks noChangeArrowheads="1"/>
          </p:cNvPicPr>
          <p:nvPr/>
        </p:nvPicPr>
        <p:blipFill rotWithShape="1">
          <a:blip r:embed="rId5">
            <a:extLst>
              <a:ext uri="{28A0092B-C50C-407E-A947-70E740481C1C}">
                <a14:useLocalDpi xmlns:a14="http://schemas.microsoft.com/office/drawing/2010/main" val="0"/>
              </a:ext>
            </a:extLst>
          </a:blip>
          <a:srcRect l="15483" t="6239" r="15960" b="29602"/>
          <a:stretch/>
        </p:blipFill>
        <p:spPr bwMode="auto">
          <a:xfrm>
            <a:off x="137021" y="3335152"/>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949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30</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Park and ride facilities</a:t>
            </a:r>
          </a:p>
        </p:txBody>
      </p:sp>
      <p:pic>
        <p:nvPicPr>
          <p:cNvPr id="3" name="Picture 2">
            <a:extLst>
              <a:ext uri="{FF2B5EF4-FFF2-40B4-BE49-F238E27FC236}">
                <a16:creationId xmlns:a16="http://schemas.microsoft.com/office/drawing/2014/main" id="{36976352-D30A-41B7-9CF6-C3BC4DD7F067}"/>
              </a:ext>
            </a:extLst>
          </p:cNvPr>
          <p:cNvPicPr>
            <a:picLocks noChangeAspect="1"/>
          </p:cNvPicPr>
          <p:nvPr/>
        </p:nvPicPr>
        <p:blipFill>
          <a:blip r:embed="rId5"/>
          <a:stretch>
            <a:fillRect/>
          </a:stretch>
        </p:blipFill>
        <p:spPr>
          <a:xfrm>
            <a:off x="5508857" y="988651"/>
            <a:ext cx="3155486" cy="4023537"/>
          </a:xfrm>
          <a:prstGeom prst="rect">
            <a:avLst/>
          </a:prstGeom>
        </p:spPr>
      </p:pic>
      <p:pic>
        <p:nvPicPr>
          <p:cNvPr id="5" name="Picture 4">
            <a:extLst>
              <a:ext uri="{FF2B5EF4-FFF2-40B4-BE49-F238E27FC236}">
                <a16:creationId xmlns:a16="http://schemas.microsoft.com/office/drawing/2014/main" id="{5ACAC61E-3386-4F18-805E-95DF5A37F47D}"/>
              </a:ext>
            </a:extLst>
          </p:cNvPr>
          <p:cNvPicPr>
            <a:picLocks noChangeAspect="1"/>
          </p:cNvPicPr>
          <p:nvPr/>
        </p:nvPicPr>
        <p:blipFill>
          <a:blip r:embed="rId6"/>
          <a:stretch>
            <a:fillRect/>
          </a:stretch>
        </p:blipFill>
        <p:spPr>
          <a:xfrm>
            <a:off x="211957" y="1935125"/>
            <a:ext cx="5163379" cy="2463958"/>
          </a:xfrm>
          <a:prstGeom prst="rect">
            <a:avLst/>
          </a:prstGeom>
        </p:spPr>
      </p:pic>
    </p:spTree>
    <p:extLst>
      <p:ext uri="{BB962C8B-B14F-4D97-AF65-F5344CB8AC3E}">
        <p14:creationId xmlns:p14="http://schemas.microsoft.com/office/powerpoint/2010/main" val="3905218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31</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Curbside locations</a:t>
            </a:r>
          </a:p>
        </p:txBody>
      </p:sp>
      <p:pic>
        <p:nvPicPr>
          <p:cNvPr id="3" name="Picture 2">
            <a:extLst>
              <a:ext uri="{FF2B5EF4-FFF2-40B4-BE49-F238E27FC236}">
                <a16:creationId xmlns:a16="http://schemas.microsoft.com/office/drawing/2014/main" id="{F0F19B1E-E840-42C0-8214-6B10F45F8115}"/>
              </a:ext>
            </a:extLst>
          </p:cNvPr>
          <p:cNvPicPr>
            <a:picLocks noChangeAspect="1"/>
          </p:cNvPicPr>
          <p:nvPr/>
        </p:nvPicPr>
        <p:blipFill>
          <a:blip r:embed="rId5"/>
          <a:stretch>
            <a:fillRect/>
          </a:stretch>
        </p:blipFill>
        <p:spPr>
          <a:xfrm>
            <a:off x="1191292" y="1928038"/>
            <a:ext cx="6567535" cy="2565991"/>
          </a:xfrm>
          <a:prstGeom prst="rect">
            <a:avLst/>
          </a:prstGeom>
        </p:spPr>
      </p:pic>
    </p:spTree>
    <p:extLst>
      <p:ext uri="{BB962C8B-B14F-4D97-AF65-F5344CB8AC3E}">
        <p14:creationId xmlns:p14="http://schemas.microsoft.com/office/powerpoint/2010/main" val="118219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32</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Five Mobility Hub Contexts to be Envisioned</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Private developments</a:t>
            </a:r>
          </a:p>
        </p:txBody>
      </p:sp>
      <p:pic>
        <p:nvPicPr>
          <p:cNvPr id="3" name="Picture 2">
            <a:extLst>
              <a:ext uri="{FF2B5EF4-FFF2-40B4-BE49-F238E27FC236}">
                <a16:creationId xmlns:a16="http://schemas.microsoft.com/office/drawing/2014/main" id="{96C11B69-CF75-42BE-B437-6B16DE7B4BC6}"/>
              </a:ext>
            </a:extLst>
          </p:cNvPr>
          <p:cNvPicPr>
            <a:picLocks noChangeAspect="1"/>
          </p:cNvPicPr>
          <p:nvPr/>
        </p:nvPicPr>
        <p:blipFill>
          <a:blip r:embed="rId5"/>
          <a:stretch>
            <a:fillRect/>
          </a:stretch>
        </p:blipFill>
        <p:spPr>
          <a:xfrm>
            <a:off x="1338314" y="1539234"/>
            <a:ext cx="6972300" cy="3286125"/>
          </a:xfrm>
          <a:prstGeom prst="rect">
            <a:avLst/>
          </a:prstGeom>
        </p:spPr>
      </p:pic>
      <p:sp>
        <p:nvSpPr>
          <p:cNvPr id="4" name="TextBox 3">
            <a:extLst>
              <a:ext uri="{FF2B5EF4-FFF2-40B4-BE49-F238E27FC236}">
                <a16:creationId xmlns:a16="http://schemas.microsoft.com/office/drawing/2014/main" id="{C1F5DCF2-C9DE-42E5-BBE1-F039022EC559}"/>
              </a:ext>
            </a:extLst>
          </p:cNvPr>
          <p:cNvSpPr txBox="1"/>
          <p:nvPr/>
        </p:nvSpPr>
        <p:spPr>
          <a:xfrm>
            <a:off x="1573620" y="4517582"/>
            <a:ext cx="2666510" cy="307777"/>
          </a:xfrm>
          <a:prstGeom prst="rect">
            <a:avLst/>
          </a:prstGeom>
          <a:noFill/>
        </p:spPr>
        <p:txBody>
          <a:bodyPr wrap="square" rtlCol="0">
            <a:spAutoFit/>
          </a:bodyPr>
          <a:lstStyle/>
          <a:p>
            <a:r>
              <a:rPr lang="en-US" dirty="0" err="1">
                <a:solidFill>
                  <a:srgbClr val="7030A0"/>
                </a:solidFill>
              </a:rPr>
              <a:t>Culdesac</a:t>
            </a:r>
            <a:r>
              <a:rPr lang="en-US" dirty="0">
                <a:solidFill>
                  <a:srgbClr val="7030A0"/>
                </a:solidFill>
              </a:rPr>
              <a:t> Tempe (culdesac.com)</a:t>
            </a:r>
          </a:p>
        </p:txBody>
      </p:sp>
    </p:spTree>
    <p:extLst>
      <p:ext uri="{BB962C8B-B14F-4D97-AF65-F5344CB8AC3E}">
        <p14:creationId xmlns:p14="http://schemas.microsoft.com/office/powerpoint/2010/main" val="3020330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33</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Next Steps</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438582"/>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TDM, TMA and Mobility Hubs</a:t>
            </a:r>
          </a:p>
        </p:txBody>
      </p:sp>
    </p:spTree>
    <p:extLst>
      <p:ext uri="{BB962C8B-B14F-4D97-AF65-F5344CB8AC3E}">
        <p14:creationId xmlns:p14="http://schemas.microsoft.com/office/powerpoint/2010/main" val="1541705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34</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rPr>
              <a:t>PUBLIC </a:t>
            </a:r>
            <a:r>
              <a:rPr lang="en-US" sz="3300" dirty="0">
                <a:solidFill>
                  <a:schemeClr val="bg1"/>
                </a:solidFill>
                <a:latin typeface="Gotham Condensed Bold" pitchFamily="50" charset="0"/>
                <a:ea typeface="Gotham Condensed" charset="0"/>
                <a:cs typeface="Gotham Condensed" charset="0"/>
              </a:rPr>
              <a:t>MEETING</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1118681"/>
            <a:ext cx="8098656" cy="3756585"/>
          </a:xfrm>
          <a:prstGeom prst="rect">
            <a:avLst/>
          </a:prstGeom>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714375" lvl="1" indent="-257175" algn="l">
              <a:buBlip>
                <a:blip r:embed="rId4"/>
              </a:buBlip>
            </a:pPr>
            <a:r>
              <a:rPr lang="en-US" sz="4200" dirty="0">
                <a:solidFill>
                  <a:srgbClr val="003C71"/>
                </a:solidFill>
                <a:latin typeface="Gotham Condensed Bold" pitchFamily="50" charset="0"/>
              </a:rPr>
              <a:t>May 22, 2021 at 9:30 a.m.</a:t>
            </a:r>
          </a:p>
          <a:p>
            <a:pPr marL="714375" lvl="1" indent="-257175" algn="l">
              <a:buBlip>
                <a:blip r:embed="rId4"/>
              </a:buBlip>
            </a:pPr>
            <a:endParaRPr lang="en-US" sz="2800" dirty="0">
              <a:solidFill>
                <a:srgbClr val="003C71"/>
              </a:solidFill>
              <a:latin typeface="Gotham Condensed Bold" pitchFamily="50" charset="0"/>
            </a:endParaRPr>
          </a:p>
          <a:p>
            <a:pPr marL="714375" lvl="1" indent="-257175" algn="l">
              <a:buBlip>
                <a:blip r:embed="rId4"/>
              </a:buBlip>
            </a:pPr>
            <a:r>
              <a:rPr lang="en-US" sz="2800" dirty="0">
                <a:solidFill>
                  <a:srgbClr val="003C71"/>
                </a:solidFill>
                <a:latin typeface="Gotham Condensed Bold" pitchFamily="50" charset="0"/>
              </a:rPr>
              <a:t>Join the meeting at tempe.webex.com</a:t>
            </a:r>
          </a:p>
          <a:p>
            <a:pPr marL="714375" lvl="1" indent="-257175" algn="l">
              <a:buBlip>
                <a:blip r:embed="rId4"/>
              </a:buBlip>
            </a:pPr>
            <a:r>
              <a:rPr lang="en-US" sz="2800" dirty="0">
                <a:solidFill>
                  <a:srgbClr val="003C71"/>
                </a:solidFill>
                <a:latin typeface="Gotham Condensed Bold" pitchFamily="50" charset="0"/>
              </a:rPr>
              <a:t>Event number: 187 578 0828</a:t>
            </a:r>
          </a:p>
          <a:p>
            <a:pPr marL="714375" lvl="1" indent="-257175" algn="l">
              <a:buBlip>
                <a:blip r:embed="rId4"/>
              </a:buBlip>
            </a:pPr>
            <a:r>
              <a:rPr lang="en-US" sz="2800" dirty="0">
                <a:solidFill>
                  <a:srgbClr val="003C71"/>
                </a:solidFill>
                <a:latin typeface="Gotham Condensed Bold" pitchFamily="50" charset="0"/>
              </a:rPr>
              <a:t>Event password: TIM</a:t>
            </a:r>
          </a:p>
          <a:p>
            <a:pPr marL="714375" lvl="1" indent="-257175" algn="l">
              <a:buBlip>
                <a:blip r:embed="rId4"/>
              </a:buBlip>
            </a:pPr>
            <a:r>
              <a:rPr lang="en-US" sz="2800" dirty="0">
                <a:solidFill>
                  <a:srgbClr val="003C71"/>
                </a:solidFill>
                <a:latin typeface="Gotham Condensed Bold" pitchFamily="50" charset="0"/>
              </a:rPr>
              <a:t>Audio conference: To receive a call back, provide your phone number when you join the event, or call the number below and enter the access code. United States Toll +1-408-418-9388</a:t>
            </a:r>
          </a:p>
          <a:p>
            <a:pPr marL="714375" lvl="1" indent="-257175" algn="l">
              <a:buBlip>
                <a:blip r:embed="rId4"/>
              </a:buBlip>
            </a:pPr>
            <a:r>
              <a:rPr lang="en-US" sz="2800" dirty="0">
                <a:solidFill>
                  <a:srgbClr val="003C71"/>
                </a:solidFill>
                <a:latin typeface="Gotham Condensed Bold" pitchFamily="50" charset="0"/>
              </a:rPr>
              <a:t>Access code: 187 578 0828</a:t>
            </a:r>
          </a:p>
          <a:p>
            <a:pPr marL="714375" lvl="1" indent="-257175" algn="l">
              <a:buBlip>
                <a:blip r:embed="rId4"/>
              </a:buBlip>
            </a:pPr>
            <a:r>
              <a:rPr lang="en-US" sz="2800" dirty="0">
                <a:solidFill>
                  <a:srgbClr val="003C71"/>
                </a:solidFill>
                <a:latin typeface="Gotham Condensed Bold" pitchFamily="50" charset="0"/>
              </a:rPr>
              <a:t>May 26, 2021 at noon</a:t>
            </a:r>
          </a:p>
          <a:p>
            <a:pPr marL="714375" lvl="1" indent="-257175" algn="l">
              <a:buBlip>
                <a:blip r:embed="rId4"/>
              </a:buBlip>
            </a:pPr>
            <a:r>
              <a:rPr lang="en-US" sz="2800" dirty="0">
                <a:solidFill>
                  <a:srgbClr val="003C71"/>
                </a:solidFill>
                <a:latin typeface="Gotham Condensed Bold" pitchFamily="50" charset="0"/>
              </a:rPr>
              <a:t>Available on Either Project Webpage </a:t>
            </a:r>
            <a:br>
              <a:rPr lang="en-US" sz="2800" dirty="0">
                <a:solidFill>
                  <a:srgbClr val="003C71"/>
                </a:solidFill>
                <a:latin typeface="Gotham Condensed Bold" pitchFamily="50" charset="0"/>
              </a:rPr>
            </a:br>
            <a:r>
              <a:rPr lang="en-US" sz="2800" dirty="0">
                <a:solidFill>
                  <a:srgbClr val="003C71"/>
                </a:solidFill>
                <a:latin typeface="Gotham Condensed Book" panose="02000606030000020004" pitchFamily="50" charset="0"/>
                <a:hlinkClick r:id="rId5"/>
              </a:rPr>
              <a:t>www.tempe.gov/TDM</a:t>
            </a:r>
            <a:r>
              <a:rPr lang="en-US" sz="2800" dirty="0">
                <a:solidFill>
                  <a:srgbClr val="003C71"/>
                </a:solidFill>
                <a:latin typeface="Gotham Condensed Book" panose="02000606030000020004" pitchFamily="50" charset="0"/>
              </a:rPr>
              <a:t> or </a:t>
            </a:r>
            <a:r>
              <a:rPr lang="en-US" sz="2800" dirty="0">
                <a:solidFill>
                  <a:srgbClr val="003C71"/>
                </a:solidFill>
                <a:latin typeface="Gotham Condensed Book" panose="02000606030000020004" pitchFamily="50" charset="0"/>
                <a:hlinkClick r:id="rId6"/>
              </a:rPr>
              <a:t>www.tempe.gov/mobilityhubs</a:t>
            </a:r>
            <a:r>
              <a:rPr lang="en-US" sz="2800" dirty="0">
                <a:solidFill>
                  <a:srgbClr val="003C71"/>
                </a:solidFill>
                <a:latin typeface="Gotham Condensed Book" panose="02000606030000020004" pitchFamily="50" charset="0"/>
              </a:rPr>
              <a:t> </a:t>
            </a:r>
          </a:p>
          <a:p>
            <a:pPr lvl="1" algn="l"/>
            <a:endParaRPr lang="en-US" sz="2800" dirty="0">
              <a:solidFill>
                <a:srgbClr val="003C71"/>
              </a:solidFill>
              <a:latin typeface="Gotham Condensed Bold" pitchFamily="50" charset="0"/>
            </a:endParaRPr>
          </a:p>
        </p:txBody>
      </p:sp>
    </p:spTree>
    <p:extLst>
      <p:ext uri="{BB962C8B-B14F-4D97-AF65-F5344CB8AC3E}">
        <p14:creationId xmlns:p14="http://schemas.microsoft.com/office/powerpoint/2010/main" val="1411206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35</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rPr>
              <a:t>PUBLIC </a:t>
            </a:r>
            <a:r>
              <a:rPr lang="en-US" sz="3300" dirty="0">
                <a:solidFill>
                  <a:schemeClr val="bg1"/>
                </a:solidFill>
                <a:latin typeface="Gotham Condensed Bold" pitchFamily="50" charset="0"/>
                <a:ea typeface="Gotham Condensed" charset="0"/>
                <a:cs typeface="Gotham Condensed" charset="0"/>
              </a:rPr>
              <a:t>MEETING</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7" y="998437"/>
            <a:ext cx="8212195" cy="4150673"/>
          </a:xfrm>
          <a:prstGeom prst="rect">
            <a:avLst/>
          </a:prstGeom>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1" algn="l"/>
            <a:endParaRPr lang="en-US" sz="2800" dirty="0">
              <a:solidFill>
                <a:srgbClr val="003C71"/>
              </a:solidFill>
              <a:latin typeface="Gotham Condensed Bold" pitchFamily="50" charset="0"/>
            </a:endParaRPr>
          </a:p>
          <a:p>
            <a:pPr marL="714375" lvl="1" indent="-257175" algn="l">
              <a:buBlip>
                <a:blip r:embed="rId4"/>
              </a:buBlip>
            </a:pPr>
            <a:r>
              <a:rPr lang="en-US" sz="4600" dirty="0">
                <a:solidFill>
                  <a:srgbClr val="003C71"/>
                </a:solidFill>
                <a:latin typeface="Gotham Condensed Bold" pitchFamily="50" charset="0"/>
              </a:rPr>
              <a:t>May 26, 2021 at noon</a:t>
            </a:r>
          </a:p>
          <a:p>
            <a:pPr lvl="1" algn="l"/>
            <a:endParaRPr lang="en-US" sz="2800" dirty="0">
              <a:solidFill>
                <a:srgbClr val="003C71"/>
              </a:solidFill>
              <a:latin typeface="Gotham Condensed Bold" pitchFamily="50" charset="0"/>
            </a:endParaRPr>
          </a:p>
          <a:p>
            <a:pPr marL="714375" lvl="1" indent="-257175" algn="l">
              <a:buBlip>
                <a:blip r:embed="rId4"/>
              </a:buBlip>
            </a:pPr>
            <a:r>
              <a:rPr lang="en-US" sz="2800" dirty="0">
                <a:solidFill>
                  <a:srgbClr val="003C71"/>
                </a:solidFill>
                <a:latin typeface="Gotham Condensed Bold" pitchFamily="50" charset="0"/>
              </a:rPr>
              <a:t>Join the meeting at tempe.webex.com</a:t>
            </a:r>
          </a:p>
          <a:p>
            <a:pPr marL="714375" lvl="1" indent="-257175" algn="l">
              <a:buBlip>
                <a:blip r:embed="rId4"/>
              </a:buBlip>
            </a:pPr>
            <a:r>
              <a:rPr lang="en-US" sz="2800" dirty="0">
                <a:solidFill>
                  <a:srgbClr val="003C71"/>
                </a:solidFill>
                <a:latin typeface="Gotham Condensed Bold" pitchFamily="50" charset="0"/>
              </a:rPr>
              <a:t>Event number: 187 004 9898</a:t>
            </a:r>
          </a:p>
          <a:p>
            <a:pPr marL="714375" lvl="1" indent="-257175" algn="l">
              <a:buBlip>
                <a:blip r:embed="rId4"/>
              </a:buBlip>
            </a:pPr>
            <a:r>
              <a:rPr lang="en-US" sz="2800" dirty="0">
                <a:solidFill>
                  <a:srgbClr val="003C71"/>
                </a:solidFill>
                <a:latin typeface="Gotham Condensed Bold" pitchFamily="50" charset="0"/>
              </a:rPr>
              <a:t>Event password: TIM</a:t>
            </a:r>
          </a:p>
          <a:p>
            <a:pPr marL="714375" lvl="1" indent="-257175" algn="l">
              <a:buBlip>
                <a:blip r:embed="rId4"/>
              </a:buBlip>
            </a:pPr>
            <a:r>
              <a:rPr lang="en-US" sz="2800" dirty="0">
                <a:solidFill>
                  <a:srgbClr val="003C71"/>
                </a:solidFill>
                <a:latin typeface="Gotham Condensed Bold" pitchFamily="50" charset="0"/>
              </a:rPr>
              <a:t>Audio conference: To receive a call back, provide your phone number when you join the event, or call the number below and enter the access code. United States Toll+1-408-418-9388</a:t>
            </a:r>
          </a:p>
          <a:p>
            <a:pPr marL="714375" lvl="1" indent="-257175" algn="l">
              <a:buBlip>
                <a:blip r:embed="rId4"/>
              </a:buBlip>
            </a:pPr>
            <a:r>
              <a:rPr lang="en-US" sz="2800" dirty="0">
                <a:solidFill>
                  <a:srgbClr val="003C71"/>
                </a:solidFill>
                <a:latin typeface="Gotham Condensed Bold" pitchFamily="50" charset="0"/>
              </a:rPr>
              <a:t>Access code: 187 004 9898</a:t>
            </a:r>
          </a:p>
          <a:p>
            <a:pPr lvl="1" algn="l"/>
            <a:endParaRPr lang="en-US" sz="2800" dirty="0">
              <a:solidFill>
                <a:srgbClr val="003C71"/>
              </a:solidFill>
              <a:latin typeface="Gotham Condensed Bold" pitchFamily="50" charset="0"/>
            </a:endParaRPr>
          </a:p>
          <a:p>
            <a:pPr marL="714375" lvl="1" indent="-257175" algn="l">
              <a:buBlip>
                <a:blip r:embed="rId4"/>
              </a:buBlip>
            </a:pPr>
            <a:r>
              <a:rPr lang="en-US" sz="2800" dirty="0">
                <a:solidFill>
                  <a:srgbClr val="003C71"/>
                </a:solidFill>
                <a:latin typeface="Gotham Condensed Bold" pitchFamily="50" charset="0"/>
              </a:rPr>
              <a:t>Available on Either Project Webpage </a:t>
            </a:r>
            <a:br>
              <a:rPr lang="en-US" sz="2800" dirty="0">
                <a:solidFill>
                  <a:srgbClr val="003C71"/>
                </a:solidFill>
                <a:latin typeface="Gotham Condensed Bold" pitchFamily="50" charset="0"/>
              </a:rPr>
            </a:br>
            <a:r>
              <a:rPr lang="en-US" sz="2800" dirty="0">
                <a:solidFill>
                  <a:srgbClr val="003C71"/>
                </a:solidFill>
                <a:latin typeface="Gotham Condensed Book" panose="02000606030000020004" pitchFamily="50" charset="0"/>
                <a:hlinkClick r:id="rId5"/>
              </a:rPr>
              <a:t>www.tempe.gov/TDM</a:t>
            </a:r>
            <a:r>
              <a:rPr lang="en-US" sz="2800" dirty="0">
                <a:solidFill>
                  <a:srgbClr val="003C71"/>
                </a:solidFill>
                <a:latin typeface="Gotham Condensed Book" panose="02000606030000020004" pitchFamily="50" charset="0"/>
              </a:rPr>
              <a:t> or </a:t>
            </a:r>
            <a:r>
              <a:rPr lang="en-US" sz="2800" dirty="0">
                <a:solidFill>
                  <a:srgbClr val="003C71"/>
                </a:solidFill>
                <a:latin typeface="Gotham Condensed Book" panose="02000606030000020004" pitchFamily="50" charset="0"/>
                <a:hlinkClick r:id="rId6"/>
              </a:rPr>
              <a:t>www.tempe.gov/mobilityhubs</a:t>
            </a:r>
            <a:r>
              <a:rPr lang="en-US" sz="2800" dirty="0">
                <a:solidFill>
                  <a:srgbClr val="003C71"/>
                </a:solidFill>
                <a:latin typeface="Gotham Condensed Book" panose="02000606030000020004" pitchFamily="50" charset="0"/>
              </a:rPr>
              <a:t> </a:t>
            </a:r>
          </a:p>
          <a:p>
            <a:pPr lvl="1" algn="l"/>
            <a:endParaRPr lang="en-US" sz="2800" dirty="0">
              <a:solidFill>
                <a:srgbClr val="003C71"/>
              </a:solidFill>
              <a:latin typeface="Gotham Condensed Bold" pitchFamily="50" charset="0"/>
            </a:endParaRPr>
          </a:p>
        </p:txBody>
      </p:sp>
    </p:spTree>
    <p:extLst>
      <p:ext uri="{BB962C8B-B14F-4D97-AF65-F5344CB8AC3E}">
        <p14:creationId xmlns:p14="http://schemas.microsoft.com/office/powerpoint/2010/main" val="2963422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36</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Survey</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098656" cy="3876829"/>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3200" dirty="0">
                <a:solidFill>
                  <a:srgbClr val="003C71"/>
                </a:solidFill>
                <a:latin typeface="Gotham Condensed Bold" pitchFamily="50" charset="0"/>
              </a:rPr>
              <a:t>Online Community Survey</a:t>
            </a:r>
          </a:p>
          <a:p>
            <a:pPr marL="714375" lvl="1" indent="-257175" algn="l">
              <a:buBlip>
                <a:blip r:embed="rId4"/>
              </a:buBlip>
            </a:pPr>
            <a:r>
              <a:rPr lang="en-US" sz="2800" dirty="0">
                <a:solidFill>
                  <a:srgbClr val="003C71"/>
                </a:solidFill>
                <a:latin typeface="Gotham Condensed Book" panose="02000606030000020004" pitchFamily="50" charset="0"/>
              </a:rPr>
              <a:t>Travel Behavior, Preferences, and Parking</a:t>
            </a:r>
          </a:p>
          <a:p>
            <a:pPr marL="714375" lvl="1" indent="-257175" algn="l">
              <a:buBlip>
                <a:blip r:embed="rId4"/>
              </a:buBlip>
            </a:pPr>
            <a:r>
              <a:rPr lang="en-US" sz="2800" dirty="0">
                <a:solidFill>
                  <a:srgbClr val="003C71"/>
                </a:solidFill>
                <a:latin typeface="Gotham Condensed Book" panose="02000606030000020004" pitchFamily="50" charset="0"/>
              </a:rPr>
              <a:t>Locations and Destinations</a:t>
            </a:r>
          </a:p>
          <a:p>
            <a:pPr marL="714375" lvl="1" indent="-257175" algn="l">
              <a:buBlip>
                <a:blip r:embed="rId4"/>
              </a:buBlip>
            </a:pPr>
            <a:r>
              <a:rPr lang="en-US" sz="2800" dirty="0">
                <a:solidFill>
                  <a:srgbClr val="003C71"/>
                </a:solidFill>
                <a:latin typeface="Gotham Condensed Book" panose="02000606030000020004" pitchFamily="50" charset="0"/>
              </a:rPr>
              <a:t>Programs and Amenities</a:t>
            </a:r>
          </a:p>
          <a:p>
            <a:pPr marL="714375" lvl="1" indent="-257175" algn="l">
              <a:buBlip>
                <a:blip r:embed="rId4"/>
              </a:buBlip>
            </a:pPr>
            <a:r>
              <a:rPr lang="en-US" sz="2800" dirty="0">
                <a:solidFill>
                  <a:srgbClr val="003C71"/>
                </a:solidFill>
                <a:latin typeface="Gotham Condensed Book" panose="02000606030000020004" pitchFamily="50" charset="0"/>
              </a:rPr>
              <a:t>Demographic Data</a:t>
            </a:r>
          </a:p>
          <a:p>
            <a:pPr marL="714375" lvl="1" indent="-257175" algn="l">
              <a:buBlip>
                <a:blip r:embed="rId4"/>
              </a:buBlip>
            </a:pPr>
            <a:r>
              <a:rPr lang="en-US" sz="2800" dirty="0">
                <a:solidFill>
                  <a:srgbClr val="003C71"/>
                </a:solidFill>
                <a:latin typeface="Gotham Condensed Bold" pitchFamily="50" charset="0"/>
              </a:rPr>
              <a:t>Available on Either Project Webpage </a:t>
            </a:r>
            <a:br>
              <a:rPr lang="en-US" sz="2800" dirty="0">
                <a:solidFill>
                  <a:srgbClr val="003C71"/>
                </a:solidFill>
                <a:latin typeface="Gotham Condensed Bold" pitchFamily="50" charset="0"/>
              </a:rPr>
            </a:br>
            <a:r>
              <a:rPr lang="en-US" sz="2800" dirty="0">
                <a:solidFill>
                  <a:srgbClr val="003C71"/>
                </a:solidFill>
                <a:latin typeface="Gotham Condensed Book" panose="02000606030000020004" pitchFamily="50" charset="0"/>
                <a:hlinkClick r:id="rId5"/>
              </a:rPr>
              <a:t>www.tempe.gov/TDM</a:t>
            </a:r>
            <a:r>
              <a:rPr lang="en-US" sz="2800" dirty="0">
                <a:solidFill>
                  <a:srgbClr val="003C71"/>
                </a:solidFill>
                <a:latin typeface="Gotham Condensed Book" panose="02000606030000020004" pitchFamily="50" charset="0"/>
              </a:rPr>
              <a:t> or </a:t>
            </a:r>
            <a:r>
              <a:rPr lang="en-US" sz="2800" dirty="0">
                <a:solidFill>
                  <a:srgbClr val="003C71"/>
                </a:solidFill>
                <a:latin typeface="Gotham Condensed Book" panose="02000606030000020004" pitchFamily="50" charset="0"/>
                <a:hlinkClick r:id="rId6"/>
              </a:rPr>
              <a:t>www.tempe.gov/mobilityhubs</a:t>
            </a:r>
            <a:r>
              <a:rPr lang="en-US" sz="2800" dirty="0">
                <a:solidFill>
                  <a:srgbClr val="003C71"/>
                </a:solidFill>
                <a:latin typeface="Gotham Condensed Book" panose="02000606030000020004" pitchFamily="50" charset="0"/>
              </a:rPr>
              <a:t> </a:t>
            </a:r>
          </a:p>
        </p:txBody>
      </p:sp>
    </p:spTree>
    <p:extLst>
      <p:ext uri="{BB962C8B-B14F-4D97-AF65-F5344CB8AC3E}">
        <p14:creationId xmlns:p14="http://schemas.microsoft.com/office/powerpoint/2010/main" val="1251050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37</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rPr>
              <a:t>Questions</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6" y="1243187"/>
            <a:ext cx="8098657" cy="3793771"/>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lnSpc>
                <a:spcPct val="150000"/>
              </a:lnSpc>
              <a:buBlip>
                <a:blip r:embed="rId4"/>
              </a:buBlip>
            </a:pPr>
            <a:r>
              <a:rPr lang="en-US" sz="2600" b="1" dirty="0">
                <a:solidFill>
                  <a:srgbClr val="003C71"/>
                </a:solidFill>
                <a:latin typeface="Gotham Condensed Book" pitchFamily="50" charset="0"/>
              </a:rPr>
              <a:t>Shannon Scutari, </a:t>
            </a:r>
            <a:r>
              <a:rPr lang="en-US" sz="2600" dirty="0">
                <a:solidFill>
                  <a:srgbClr val="003C71"/>
                </a:solidFill>
                <a:latin typeface="Gotham Condensed Book" pitchFamily="50" charset="0"/>
              </a:rPr>
              <a:t>Consultant, </a:t>
            </a:r>
            <a:r>
              <a:rPr lang="en-US" sz="2600" dirty="0">
                <a:solidFill>
                  <a:srgbClr val="003C71"/>
                </a:solidFill>
                <a:latin typeface="Gotham Condensed Book" pitchFamily="50" charset="0"/>
                <a:hlinkClick r:id="rId5"/>
              </a:rPr>
              <a:t>shannon@scutariandcompany.com</a:t>
            </a:r>
            <a:r>
              <a:rPr lang="en-US" sz="2600" dirty="0">
                <a:solidFill>
                  <a:srgbClr val="003C71"/>
                </a:solidFill>
                <a:latin typeface="Gotham Condensed Book" pitchFamily="50" charset="0"/>
              </a:rPr>
              <a:t> </a:t>
            </a:r>
          </a:p>
          <a:p>
            <a:pPr marL="257175" indent="-257175" algn="l">
              <a:lnSpc>
                <a:spcPct val="150000"/>
              </a:lnSpc>
              <a:buBlip>
                <a:blip r:embed="rId4"/>
              </a:buBlip>
            </a:pPr>
            <a:r>
              <a:rPr lang="en-US" sz="2600" b="1" dirty="0">
                <a:solidFill>
                  <a:srgbClr val="003C71"/>
                </a:solidFill>
                <a:latin typeface="Gotham Condensed Book" pitchFamily="50" charset="0"/>
              </a:rPr>
              <a:t>Robert Yabes</a:t>
            </a:r>
            <a:r>
              <a:rPr lang="en-US" sz="2600" dirty="0">
                <a:solidFill>
                  <a:srgbClr val="003C71"/>
                </a:solidFill>
                <a:latin typeface="Gotham Condensed Book" pitchFamily="50" charset="0"/>
              </a:rPr>
              <a:t>, Transportation Planning Manager, </a:t>
            </a:r>
            <a:r>
              <a:rPr lang="en-US" sz="2600" dirty="0">
                <a:solidFill>
                  <a:srgbClr val="003C71"/>
                </a:solidFill>
                <a:latin typeface="Gotham Condensed Book" pitchFamily="50" charset="0"/>
                <a:hlinkClick r:id="rId6"/>
              </a:rPr>
              <a:t>Robert_Yabes@tempe.gov</a:t>
            </a:r>
            <a:r>
              <a:rPr lang="en-US" sz="2600" dirty="0">
                <a:solidFill>
                  <a:srgbClr val="003C71"/>
                </a:solidFill>
                <a:latin typeface="Gotham Condensed Book" pitchFamily="50" charset="0"/>
              </a:rPr>
              <a:t> </a:t>
            </a:r>
            <a:endParaRPr lang="en-US" sz="2600" b="1" dirty="0">
              <a:solidFill>
                <a:srgbClr val="003C71"/>
              </a:solidFill>
              <a:latin typeface="Gotham Condensed Book" pitchFamily="50" charset="0"/>
            </a:endParaRPr>
          </a:p>
          <a:p>
            <a:pPr marL="257175" indent="-257175" algn="l">
              <a:lnSpc>
                <a:spcPct val="150000"/>
              </a:lnSpc>
              <a:buBlip>
                <a:blip r:embed="rId4"/>
              </a:buBlip>
            </a:pPr>
            <a:r>
              <a:rPr lang="en-US" sz="2600" b="1" dirty="0">
                <a:solidFill>
                  <a:srgbClr val="003C71"/>
                </a:solidFill>
                <a:latin typeface="Gotham Condensed Book" pitchFamily="50" charset="0"/>
                <a:hlinkClick r:id="rId7"/>
              </a:rPr>
              <a:t>www.tempe.gov/TDM</a:t>
            </a:r>
            <a:r>
              <a:rPr lang="en-US" sz="2600" b="1" dirty="0">
                <a:solidFill>
                  <a:srgbClr val="003C71"/>
                </a:solidFill>
                <a:latin typeface="Gotham Condensed Book" pitchFamily="50" charset="0"/>
              </a:rPr>
              <a:t> </a:t>
            </a:r>
          </a:p>
          <a:p>
            <a:pPr marL="257175" indent="-257175" algn="l">
              <a:lnSpc>
                <a:spcPct val="150000"/>
              </a:lnSpc>
              <a:buBlip>
                <a:blip r:embed="rId4"/>
              </a:buBlip>
            </a:pPr>
            <a:r>
              <a:rPr lang="en-US" sz="2600" b="1" dirty="0">
                <a:solidFill>
                  <a:srgbClr val="003C71"/>
                </a:solidFill>
                <a:latin typeface="Gotham Condensed Book" pitchFamily="50" charset="0"/>
                <a:hlinkClick r:id="rId8"/>
              </a:rPr>
              <a:t>www.tempe.gov/mobilityhubs</a:t>
            </a:r>
            <a:r>
              <a:rPr lang="en-US" sz="2600" b="1" dirty="0">
                <a:solidFill>
                  <a:srgbClr val="003C71"/>
                </a:solidFill>
                <a:latin typeface="Gotham Condensed Book" pitchFamily="50" charset="0"/>
              </a:rPr>
              <a:t> </a:t>
            </a:r>
          </a:p>
        </p:txBody>
      </p:sp>
      <p:pic>
        <p:nvPicPr>
          <p:cNvPr id="7" name="Picture 6">
            <a:extLst>
              <a:ext uri="{FF2B5EF4-FFF2-40B4-BE49-F238E27FC236}">
                <a16:creationId xmlns:a16="http://schemas.microsoft.com/office/drawing/2014/main" id="{EC0B45B1-FBAE-4CEA-B9EE-628F3235E15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Lst>
          </a:blip>
          <a:srcRect t="24200" r="13989" b="11227"/>
          <a:stretch/>
        </p:blipFill>
        <p:spPr>
          <a:xfrm>
            <a:off x="5199896" y="3473396"/>
            <a:ext cx="3681427" cy="1318813"/>
          </a:xfrm>
          <a:prstGeom prst="rect">
            <a:avLst/>
          </a:prstGeom>
        </p:spPr>
      </p:pic>
      <p:sp>
        <p:nvSpPr>
          <p:cNvPr id="9" name="TextBox 8">
            <a:extLst>
              <a:ext uri="{FF2B5EF4-FFF2-40B4-BE49-F238E27FC236}">
                <a16:creationId xmlns:a16="http://schemas.microsoft.com/office/drawing/2014/main" id="{70FB379D-0375-4FF0-BE19-9847EC952D5D}"/>
              </a:ext>
            </a:extLst>
          </p:cNvPr>
          <p:cNvSpPr txBox="1"/>
          <p:nvPr/>
        </p:nvSpPr>
        <p:spPr>
          <a:xfrm>
            <a:off x="5122193" y="4766860"/>
            <a:ext cx="3109774" cy="276999"/>
          </a:xfrm>
          <a:prstGeom prst="rect">
            <a:avLst/>
          </a:prstGeom>
          <a:noFill/>
        </p:spPr>
        <p:txBody>
          <a:bodyPr wrap="square" rtlCol="0">
            <a:spAutoFit/>
          </a:bodyPr>
          <a:lstStyle/>
          <a:p>
            <a:r>
              <a:rPr lang="en-US" sz="1200" dirty="0">
                <a:solidFill>
                  <a:schemeClr val="tx1">
                    <a:lumMod val="65000"/>
                    <a:lumOff val="35000"/>
                  </a:schemeClr>
                </a:solidFill>
                <a:latin typeface="Gotham Condensed Book" panose="02000606030000020004" pitchFamily="50" charset="0"/>
              </a:rPr>
              <a:t>Source: Mobility Lab</a:t>
            </a:r>
          </a:p>
        </p:txBody>
      </p:sp>
    </p:spTree>
    <p:extLst>
      <p:ext uri="{BB962C8B-B14F-4D97-AF65-F5344CB8AC3E}">
        <p14:creationId xmlns:p14="http://schemas.microsoft.com/office/powerpoint/2010/main" val="74167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38</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PROJECT SCHEDULE</a:t>
            </a:r>
            <a:endParaRPr lang="en-US" sz="2400" dirty="0">
              <a:solidFill>
                <a:schemeClr val="lt1"/>
              </a:solidFill>
              <a:latin typeface="Gotham Condensed Bold" pitchFamily="50" charset="0"/>
              <a:ea typeface="Arial"/>
              <a:cs typeface="Arial"/>
              <a:sym typeface="Arial"/>
            </a:endParaRPr>
          </a:p>
        </p:txBody>
      </p:sp>
    </p:spTree>
    <p:extLst>
      <p:ext uri="{BB962C8B-B14F-4D97-AF65-F5344CB8AC3E}">
        <p14:creationId xmlns:p14="http://schemas.microsoft.com/office/powerpoint/2010/main" val="1527629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39</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Aligned Schedule</a:t>
            </a:r>
          </a:p>
        </p:txBody>
      </p:sp>
      <p:graphicFrame>
        <p:nvGraphicFramePr>
          <p:cNvPr id="2" name="Table 2">
            <a:extLst>
              <a:ext uri="{FF2B5EF4-FFF2-40B4-BE49-F238E27FC236}">
                <a16:creationId xmlns:a16="http://schemas.microsoft.com/office/drawing/2014/main" id="{0F982A48-F3B5-4ED9-938B-BFB27A76FEA4}"/>
              </a:ext>
            </a:extLst>
          </p:cNvPr>
          <p:cNvGraphicFramePr>
            <a:graphicFrameLocks noGrp="1"/>
          </p:cNvGraphicFramePr>
          <p:nvPr>
            <p:extLst>
              <p:ext uri="{D42A27DB-BD31-4B8C-83A1-F6EECF244321}">
                <p14:modId xmlns:p14="http://schemas.microsoft.com/office/powerpoint/2010/main" val="4185204048"/>
              </p:ext>
            </p:extLst>
          </p:nvPr>
        </p:nvGraphicFramePr>
        <p:xfrm>
          <a:off x="594911" y="3138092"/>
          <a:ext cx="8334805" cy="1935480"/>
        </p:xfrm>
        <a:graphic>
          <a:graphicData uri="http://schemas.openxmlformats.org/drawingml/2006/table">
            <a:tbl>
              <a:tblPr firstRow="1" bandRow="1">
                <a:tableStyleId>{2D5ABB26-0587-4C30-8999-92F81FD0307C}</a:tableStyleId>
              </a:tblPr>
              <a:tblGrid>
                <a:gridCol w="3179257">
                  <a:extLst>
                    <a:ext uri="{9D8B030D-6E8A-4147-A177-3AD203B41FA5}">
                      <a16:colId xmlns:a16="http://schemas.microsoft.com/office/drawing/2014/main" val="1132468847"/>
                    </a:ext>
                  </a:extLst>
                </a:gridCol>
                <a:gridCol w="429629">
                  <a:extLst>
                    <a:ext uri="{9D8B030D-6E8A-4147-A177-3AD203B41FA5}">
                      <a16:colId xmlns:a16="http://schemas.microsoft.com/office/drawing/2014/main" val="2765620153"/>
                    </a:ext>
                  </a:extLst>
                </a:gridCol>
                <a:gridCol w="429629">
                  <a:extLst>
                    <a:ext uri="{9D8B030D-6E8A-4147-A177-3AD203B41FA5}">
                      <a16:colId xmlns:a16="http://schemas.microsoft.com/office/drawing/2014/main" val="2360826054"/>
                    </a:ext>
                  </a:extLst>
                </a:gridCol>
                <a:gridCol w="429629">
                  <a:extLst>
                    <a:ext uri="{9D8B030D-6E8A-4147-A177-3AD203B41FA5}">
                      <a16:colId xmlns:a16="http://schemas.microsoft.com/office/drawing/2014/main" val="518406493"/>
                    </a:ext>
                  </a:extLst>
                </a:gridCol>
                <a:gridCol w="429629">
                  <a:extLst>
                    <a:ext uri="{9D8B030D-6E8A-4147-A177-3AD203B41FA5}">
                      <a16:colId xmlns:a16="http://schemas.microsoft.com/office/drawing/2014/main" val="1856405992"/>
                    </a:ext>
                  </a:extLst>
                </a:gridCol>
                <a:gridCol w="429629">
                  <a:extLst>
                    <a:ext uri="{9D8B030D-6E8A-4147-A177-3AD203B41FA5}">
                      <a16:colId xmlns:a16="http://schemas.microsoft.com/office/drawing/2014/main" val="744246360"/>
                    </a:ext>
                  </a:extLst>
                </a:gridCol>
                <a:gridCol w="429629">
                  <a:extLst>
                    <a:ext uri="{9D8B030D-6E8A-4147-A177-3AD203B41FA5}">
                      <a16:colId xmlns:a16="http://schemas.microsoft.com/office/drawing/2014/main" val="916399701"/>
                    </a:ext>
                  </a:extLst>
                </a:gridCol>
                <a:gridCol w="429629">
                  <a:extLst>
                    <a:ext uri="{9D8B030D-6E8A-4147-A177-3AD203B41FA5}">
                      <a16:colId xmlns:a16="http://schemas.microsoft.com/office/drawing/2014/main" val="4213366269"/>
                    </a:ext>
                  </a:extLst>
                </a:gridCol>
                <a:gridCol w="429629">
                  <a:extLst>
                    <a:ext uri="{9D8B030D-6E8A-4147-A177-3AD203B41FA5}">
                      <a16:colId xmlns:a16="http://schemas.microsoft.com/office/drawing/2014/main" val="3495932628"/>
                    </a:ext>
                  </a:extLst>
                </a:gridCol>
                <a:gridCol w="429629">
                  <a:extLst>
                    <a:ext uri="{9D8B030D-6E8A-4147-A177-3AD203B41FA5}">
                      <a16:colId xmlns:a16="http://schemas.microsoft.com/office/drawing/2014/main" val="2384479016"/>
                    </a:ext>
                  </a:extLst>
                </a:gridCol>
                <a:gridCol w="429629">
                  <a:extLst>
                    <a:ext uri="{9D8B030D-6E8A-4147-A177-3AD203B41FA5}">
                      <a16:colId xmlns:a16="http://schemas.microsoft.com/office/drawing/2014/main" val="3732254295"/>
                    </a:ext>
                  </a:extLst>
                </a:gridCol>
                <a:gridCol w="429629">
                  <a:extLst>
                    <a:ext uri="{9D8B030D-6E8A-4147-A177-3AD203B41FA5}">
                      <a16:colId xmlns:a16="http://schemas.microsoft.com/office/drawing/2014/main" val="678259086"/>
                    </a:ext>
                  </a:extLst>
                </a:gridCol>
                <a:gridCol w="429629">
                  <a:extLst>
                    <a:ext uri="{9D8B030D-6E8A-4147-A177-3AD203B41FA5}">
                      <a16:colId xmlns:a16="http://schemas.microsoft.com/office/drawing/2014/main" val="1099909907"/>
                    </a:ext>
                  </a:extLst>
                </a:gridCol>
              </a:tblGrid>
              <a:tr h="227460">
                <a:tc>
                  <a:txBody>
                    <a:bodyPr/>
                    <a:lstStyle/>
                    <a:p>
                      <a:endParaRPr lang="en-US" sz="900" dirty="0">
                        <a:latin typeface="Gotham Condensed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latin typeface="Gotham Condensed Bold" pitchFamily="50"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Gotham Condensed Bold" pitchFamily="50" charset="0"/>
                        </a:rPr>
                        <a:t>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094815"/>
                  </a:ext>
                </a:extLst>
              </a:tr>
              <a:tr h="227460">
                <a:tc>
                  <a:txBody>
                    <a:bodyPr/>
                    <a:lstStyle/>
                    <a:p>
                      <a:r>
                        <a:rPr lang="en-US" sz="1000" dirty="0">
                          <a:latin typeface="Gotham Condensed Bold" pitchFamily="50" charset="0"/>
                        </a:rPr>
                        <a:t>Project Kick-off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969452"/>
                  </a:ext>
                </a:extLst>
              </a:tr>
              <a:tr h="227460">
                <a:tc>
                  <a:txBody>
                    <a:bodyPr/>
                    <a:lstStyle/>
                    <a:p>
                      <a:r>
                        <a:rPr lang="en-US" sz="1000" dirty="0">
                          <a:latin typeface="Gotham Condensed Bold" pitchFamily="50" charset="0"/>
                        </a:rPr>
                        <a:t>Stakeholder &amp; Public Engagement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dirty="0">
                          <a:sym typeface="Wingdings" panose="05000000000000000000" pitchFamily="2" charset="2"/>
                        </a:rPr>
                        <a:t></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16454641"/>
                  </a:ext>
                </a:extLst>
              </a:tr>
              <a:tr h="227460">
                <a:tc>
                  <a:txBody>
                    <a:bodyPr/>
                    <a:lstStyle/>
                    <a:p>
                      <a:r>
                        <a:rPr lang="en-US" sz="1000" dirty="0">
                          <a:latin typeface="Gotham Condensed Bold" pitchFamily="50" charset="0"/>
                        </a:rPr>
                        <a:t>Data, Field Conditions, System Potential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543842"/>
                  </a:ext>
                </a:extLst>
              </a:tr>
              <a:tr h="227460">
                <a:tc>
                  <a:txBody>
                    <a:bodyPr/>
                    <a:lstStyle/>
                    <a:p>
                      <a:r>
                        <a:rPr lang="en-US" sz="1000" dirty="0">
                          <a:latin typeface="Gotham Condensed Bold" pitchFamily="50" charset="0"/>
                        </a:rPr>
                        <a:t>Identification of Mobility Hub Sites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670988"/>
                  </a:ext>
                </a:extLst>
              </a:tr>
              <a:tr h="227460">
                <a:tc>
                  <a:txBody>
                    <a:bodyPr/>
                    <a:lstStyle/>
                    <a:p>
                      <a:r>
                        <a:rPr lang="en-US" sz="1000" dirty="0">
                          <a:latin typeface="Gotham Condensed Bold" pitchFamily="50" charset="0"/>
                        </a:rPr>
                        <a:t>Menu of Mobility Hub Amenities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022866"/>
                  </a:ext>
                </a:extLst>
              </a:tr>
              <a:tr h="227460">
                <a:tc>
                  <a:txBody>
                    <a:bodyPr/>
                    <a:lstStyle/>
                    <a:p>
                      <a:r>
                        <a:rPr lang="en-US" sz="1000" dirty="0">
                          <a:latin typeface="Gotham Condensed Bold" pitchFamily="50" charset="0"/>
                        </a:rPr>
                        <a:t>Mobility Hub Concepts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221739"/>
                  </a:ext>
                </a:extLst>
              </a:tr>
              <a:tr h="227460">
                <a:tc>
                  <a:txBody>
                    <a:bodyPr/>
                    <a:lstStyle/>
                    <a:p>
                      <a:r>
                        <a:rPr lang="en-US" sz="1000" dirty="0">
                          <a:latin typeface="Gotham Condensed Bold" pitchFamily="50" charset="0"/>
                        </a:rPr>
                        <a:t>Draft and Final Plan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9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47908758"/>
                  </a:ext>
                </a:extLst>
              </a:tr>
            </a:tbl>
          </a:graphicData>
        </a:graphic>
      </p:graphicFrame>
      <p:graphicFrame>
        <p:nvGraphicFramePr>
          <p:cNvPr id="7" name="Table 2">
            <a:extLst>
              <a:ext uri="{FF2B5EF4-FFF2-40B4-BE49-F238E27FC236}">
                <a16:creationId xmlns:a16="http://schemas.microsoft.com/office/drawing/2014/main" id="{3F62F1CA-02B5-42C4-9385-DCCF6274A44D}"/>
              </a:ext>
            </a:extLst>
          </p:cNvPr>
          <p:cNvGraphicFramePr>
            <a:graphicFrameLocks noGrp="1"/>
          </p:cNvGraphicFramePr>
          <p:nvPr>
            <p:extLst>
              <p:ext uri="{D42A27DB-BD31-4B8C-83A1-F6EECF244321}">
                <p14:modId xmlns:p14="http://schemas.microsoft.com/office/powerpoint/2010/main" val="3478611794"/>
              </p:ext>
            </p:extLst>
          </p:nvPr>
        </p:nvGraphicFramePr>
        <p:xfrm>
          <a:off x="594911" y="855396"/>
          <a:ext cx="8334806" cy="2194560"/>
        </p:xfrm>
        <a:graphic>
          <a:graphicData uri="http://schemas.openxmlformats.org/drawingml/2006/table">
            <a:tbl>
              <a:tblPr firstRow="1" bandRow="1">
                <a:tableStyleId>{2D5ABB26-0587-4C30-8999-92F81FD0307C}</a:tableStyleId>
              </a:tblPr>
              <a:tblGrid>
                <a:gridCol w="3179258">
                  <a:extLst>
                    <a:ext uri="{9D8B030D-6E8A-4147-A177-3AD203B41FA5}">
                      <a16:colId xmlns:a16="http://schemas.microsoft.com/office/drawing/2014/main" val="1132468847"/>
                    </a:ext>
                  </a:extLst>
                </a:gridCol>
                <a:gridCol w="429629">
                  <a:extLst>
                    <a:ext uri="{9D8B030D-6E8A-4147-A177-3AD203B41FA5}">
                      <a16:colId xmlns:a16="http://schemas.microsoft.com/office/drawing/2014/main" val="2765620153"/>
                    </a:ext>
                  </a:extLst>
                </a:gridCol>
                <a:gridCol w="429629">
                  <a:extLst>
                    <a:ext uri="{9D8B030D-6E8A-4147-A177-3AD203B41FA5}">
                      <a16:colId xmlns:a16="http://schemas.microsoft.com/office/drawing/2014/main" val="2360826054"/>
                    </a:ext>
                  </a:extLst>
                </a:gridCol>
                <a:gridCol w="429629">
                  <a:extLst>
                    <a:ext uri="{9D8B030D-6E8A-4147-A177-3AD203B41FA5}">
                      <a16:colId xmlns:a16="http://schemas.microsoft.com/office/drawing/2014/main" val="518406493"/>
                    </a:ext>
                  </a:extLst>
                </a:gridCol>
                <a:gridCol w="429629">
                  <a:extLst>
                    <a:ext uri="{9D8B030D-6E8A-4147-A177-3AD203B41FA5}">
                      <a16:colId xmlns:a16="http://schemas.microsoft.com/office/drawing/2014/main" val="1856405992"/>
                    </a:ext>
                  </a:extLst>
                </a:gridCol>
                <a:gridCol w="429629">
                  <a:extLst>
                    <a:ext uri="{9D8B030D-6E8A-4147-A177-3AD203B41FA5}">
                      <a16:colId xmlns:a16="http://schemas.microsoft.com/office/drawing/2014/main" val="744246360"/>
                    </a:ext>
                  </a:extLst>
                </a:gridCol>
                <a:gridCol w="429629">
                  <a:extLst>
                    <a:ext uri="{9D8B030D-6E8A-4147-A177-3AD203B41FA5}">
                      <a16:colId xmlns:a16="http://schemas.microsoft.com/office/drawing/2014/main" val="916399701"/>
                    </a:ext>
                  </a:extLst>
                </a:gridCol>
                <a:gridCol w="429629">
                  <a:extLst>
                    <a:ext uri="{9D8B030D-6E8A-4147-A177-3AD203B41FA5}">
                      <a16:colId xmlns:a16="http://schemas.microsoft.com/office/drawing/2014/main" val="4213366269"/>
                    </a:ext>
                  </a:extLst>
                </a:gridCol>
                <a:gridCol w="429629">
                  <a:extLst>
                    <a:ext uri="{9D8B030D-6E8A-4147-A177-3AD203B41FA5}">
                      <a16:colId xmlns:a16="http://schemas.microsoft.com/office/drawing/2014/main" val="3495932628"/>
                    </a:ext>
                  </a:extLst>
                </a:gridCol>
                <a:gridCol w="429629">
                  <a:extLst>
                    <a:ext uri="{9D8B030D-6E8A-4147-A177-3AD203B41FA5}">
                      <a16:colId xmlns:a16="http://schemas.microsoft.com/office/drawing/2014/main" val="2384479016"/>
                    </a:ext>
                  </a:extLst>
                </a:gridCol>
                <a:gridCol w="429629">
                  <a:extLst>
                    <a:ext uri="{9D8B030D-6E8A-4147-A177-3AD203B41FA5}">
                      <a16:colId xmlns:a16="http://schemas.microsoft.com/office/drawing/2014/main" val="3732254295"/>
                    </a:ext>
                  </a:extLst>
                </a:gridCol>
                <a:gridCol w="429629">
                  <a:extLst>
                    <a:ext uri="{9D8B030D-6E8A-4147-A177-3AD203B41FA5}">
                      <a16:colId xmlns:a16="http://schemas.microsoft.com/office/drawing/2014/main" val="678259086"/>
                    </a:ext>
                  </a:extLst>
                </a:gridCol>
                <a:gridCol w="429629">
                  <a:extLst>
                    <a:ext uri="{9D8B030D-6E8A-4147-A177-3AD203B41FA5}">
                      <a16:colId xmlns:a16="http://schemas.microsoft.com/office/drawing/2014/main" val="1099909907"/>
                    </a:ext>
                  </a:extLst>
                </a:gridCol>
              </a:tblGrid>
              <a:tr h="208307">
                <a:tc>
                  <a:txBody>
                    <a:bodyPr/>
                    <a:lstStyle/>
                    <a:p>
                      <a:endParaRPr lang="en-US" sz="1000" dirty="0">
                        <a:latin typeface="Gotham Condensed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Gotham Condensed Bold" pitchFamily="50"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Gotham Condensed Bold" pitchFamily="50" charset="0"/>
                        </a:rPr>
                        <a:t>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094815"/>
                  </a:ext>
                </a:extLst>
              </a:tr>
              <a:tr h="208307">
                <a:tc>
                  <a:txBody>
                    <a:bodyPr/>
                    <a:lstStyle/>
                    <a:p>
                      <a:r>
                        <a:rPr lang="en-US" sz="1000" dirty="0">
                          <a:latin typeface="Gotham Condensed Bold" pitchFamily="50" charset="0"/>
                        </a:rPr>
                        <a:t>Project Kick-off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969452"/>
                  </a:ext>
                </a:extLst>
              </a:tr>
              <a:tr h="208307">
                <a:tc>
                  <a:txBody>
                    <a:bodyPr/>
                    <a:lstStyle/>
                    <a:p>
                      <a:r>
                        <a:rPr lang="en-US" sz="1000" dirty="0">
                          <a:latin typeface="Gotham Condensed Bold" pitchFamily="50" charset="0"/>
                        </a:rPr>
                        <a:t>Background &amp; Analysis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700087"/>
                  </a:ext>
                </a:extLst>
              </a:tr>
              <a:tr h="208307">
                <a:tc>
                  <a:txBody>
                    <a:bodyPr/>
                    <a:lstStyle/>
                    <a:p>
                      <a:r>
                        <a:rPr lang="en-US" sz="1000" dirty="0">
                          <a:latin typeface="Gotham Condensed Bold" pitchFamily="50" charset="0"/>
                        </a:rPr>
                        <a:t>Stakeholder &amp; Public Engagement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00" dirty="0">
                          <a:sym typeface="Wingdings" panose="05000000000000000000" pitchFamily="2" charset="2"/>
                        </a:rPr>
                        <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16454641"/>
                  </a:ext>
                </a:extLst>
              </a:tr>
              <a:tr h="208307">
                <a:tc>
                  <a:txBody>
                    <a:bodyPr/>
                    <a:lstStyle/>
                    <a:p>
                      <a:r>
                        <a:rPr lang="en-US" sz="1000" dirty="0">
                          <a:latin typeface="Gotham Condensed Bold" pitchFamily="50" charset="0"/>
                        </a:rPr>
                        <a:t>Best Practices &amp; Performance Metrics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670988"/>
                  </a:ext>
                </a:extLst>
              </a:tr>
              <a:tr h="208307">
                <a:tc>
                  <a:txBody>
                    <a:bodyPr/>
                    <a:lstStyle/>
                    <a:p>
                      <a:r>
                        <a:rPr lang="en-US" sz="1000" dirty="0">
                          <a:latin typeface="Gotham Condensed Bold" pitchFamily="50" charset="0"/>
                        </a:rPr>
                        <a:t>Goals &amp; Objectives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022866"/>
                  </a:ext>
                </a:extLst>
              </a:tr>
              <a:tr h="208307">
                <a:tc>
                  <a:txBody>
                    <a:bodyPr/>
                    <a:lstStyle/>
                    <a:p>
                      <a:r>
                        <a:rPr lang="en-US" sz="1000" dirty="0">
                          <a:latin typeface="Gotham Condensed Bold" pitchFamily="50" charset="0"/>
                        </a:rPr>
                        <a:t>Strategy Options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221739"/>
                  </a:ext>
                </a:extLst>
              </a:tr>
              <a:tr h="208307">
                <a:tc>
                  <a:txBody>
                    <a:bodyPr/>
                    <a:lstStyle/>
                    <a:p>
                      <a:r>
                        <a:rPr lang="en-US" sz="1000" dirty="0">
                          <a:latin typeface="Gotham Condensed Bold" pitchFamily="50" charset="0"/>
                        </a:rPr>
                        <a:t>TDM Implementation &amp; Monitoring Plan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908758"/>
                  </a:ext>
                </a:extLst>
              </a:tr>
              <a:tr h="208307">
                <a:tc>
                  <a:txBody>
                    <a:bodyPr/>
                    <a:lstStyle/>
                    <a:p>
                      <a:r>
                        <a:rPr lang="en-US" sz="1000" dirty="0">
                          <a:latin typeface="Gotham Condensed Bold" pitchFamily="50" charset="0"/>
                        </a:rPr>
                        <a:t>TMA Feasibility &amp; Plan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endParaRPr lang="en-US" sz="1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606888557"/>
                  </a:ext>
                </a:extLst>
              </a:tr>
            </a:tbl>
          </a:graphicData>
        </a:graphic>
      </p:graphicFrame>
      <p:sp>
        <p:nvSpPr>
          <p:cNvPr id="9" name="Title 1">
            <a:extLst>
              <a:ext uri="{FF2B5EF4-FFF2-40B4-BE49-F238E27FC236}">
                <a16:creationId xmlns:a16="http://schemas.microsoft.com/office/drawing/2014/main" id="{29AFAEF2-2128-4A56-92D7-2F1DAE99EF7F}"/>
              </a:ext>
            </a:extLst>
          </p:cNvPr>
          <p:cNvSpPr txBox="1">
            <a:spLocks/>
          </p:cNvSpPr>
          <p:nvPr/>
        </p:nvSpPr>
        <p:spPr>
          <a:xfrm rot="16200000">
            <a:off x="-651470" y="1728834"/>
            <a:ext cx="1887943"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300" dirty="0">
                <a:latin typeface="Gotham Condensed Bold" pitchFamily="50" charset="0"/>
                <a:ea typeface="Gotham Condensed" charset="0"/>
                <a:cs typeface="Gotham Condensed" charset="0"/>
              </a:rPr>
              <a:t>TDM &amp; TMA</a:t>
            </a:r>
          </a:p>
        </p:txBody>
      </p:sp>
      <p:sp>
        <p:nvSpPr>
          <p:cNvPr id="11" name="Title 1">
            <a:extLst>
              <a:ext uri="{FF2B5EF4-FFF2-40B4-BE49-F238E27FC236}">
                <a16:creationId xmlns:a16="http://schemas.microsoft.com/office/drawing/2014/main" id="{88C0DD86-AAEF-4AEF-9F34-69C634AB204C}"/>
              </a:ext>
            </a:extLst>
          </p:cNvPr>
          <p:cNvSpPr txBox="1">
            <a:spLocks/>
          </p:cNvSpPr>
          <p:nvPr/>
        </p:nvSpPr>
        <p:spPr>
          <a:xfrm rot="16200000">
            <a:off x="-647756" y="3923525"/>
            <a:ext cx="1846354"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300" dirty="0">
                <a:latin typeface="Gotham Condensed Bold" pitchFamily="50" charset="0"/>
                <a:ea typeface="Gotham Condensed" charset="0"/>
                <a:cs typeface="Gotham Condensed" charset="0"/>
              </a:rPr>
              <a:t>Mobility Hubs</a:t>
            </a:r>
          </a:p>
        </p:txBody>
      </p:sp>
    </p:spTree>
    <p:extLst>
      <p:ext uri="{BB962C8B-B14F-4D97-AF65-F5344CB8AC3E}">
        <p14:creationId xmlns:p14="http://schemas.microsoft.com/office/powerpoint/2010/main" val="62494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23914" y="89666"/>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dirty="0">
                <a:solidFill>
                  <a:schemeClr val="bg1"/>
                </a:solidFill>
                <a:latin typeface="Gotham Condensed Bold" pitchFamily="50" charset="0"/>
                <a:ea typeface="Gotham Condensed" charset="0"/>
                <a:cs typeface="Gotham Condensed" charset="0"/>
              </a:rPr>
              <a:t>Tempe’s Vision</a:t>
            </a:r>
          </a:p>
        </p:txBody>
      </p:sp>
      <p:sp>
        <p:nvSpPr>
          <p:cNvPr id="5" name="Slide Number Placeholder 4">
            <a:extLst>
              <a:ext uri="{FF2B5EF4-FFF2-40B4-BE49-F238E27FC236}">
                <a16:creationId xmlns:a16="http://schemas.microsoft.com/office/drawing/2014/main" id="{AA488813-556F-4180-A3CB-8FB94724809C}"/>
              </a:ext>
            </a:extLst>
          </p:cNvPr>
          <p:cNvSpPr>
            <a:spLocks noGrp="1"/>
          </p:cNvSpPr>
          <p:nvPr>
            <p:ph type="sldNum" sz="quarter" idx="12"/>
          </p:nvPr>
        </p:nvSpPr>
        <p:spPr/>
        <p:txBody>
          <a:bodyPr/>
          <a:lstStyle/>
          <a:p>
            <a:fld id="{3FBB5E9C-FBAC-664D-A0F4-3C8CA17584B9}" type="slidenum">
              <a:rPr lang="en-US" smtClean="0"/>
              <a:t>4</a:t>
            </a:fld>
            <a:endParaRPr lang="en-US"/>
          </a:p>
        </p:txBody>
      </p:sp>
      <p:sp>
        <p:nvSpPr>
          <p:cNvPr id="13" name="TextBox 12">
            <a:extLst>
              <a:ext uri="{FF2B5EF4-FFF2-40B4-BE49-F238E27FC236}">
                <a16:creationId xmlns:a16="http://schemas.microsoft.com/office/drawing/2014/main" id="{149B273B-74C8-45E4-B02F-86A80D5C5595}"/>
              </a:ext>
            </a:extLst>
          </p:cNvPr>
          <p:cNvSpPr txBox="1"/>
          <p:nvPr/>
        </p:nvSpPr>
        <p:spPr>
          <a:xfrm>
            <a:off x="423913" y="1063815"/>
            <a:ext cx="8318103" cy="2062103"/>
          </a:xfrm>
          <a:prstGeom prst="rect">
            <a:avLst/>
          </a:prstGeom>
          <a:noFill/>
        </p:spPr>
        <p:txBody>
          <a:bodyPr wrap="square">
            <a:spAutoFit/>
          </a:bodyPr>
          <a:lstStyle/>
          <a:p>
            <a:pPr marL="257175" indent="-257175" algn="l">
              <a:buBlip>
                <a:blip r:embed="rId4"/>
              </a:buBlip>
            </a:pPr>
            <a:r>
              <a:rPr lang="en-US" sz="3200" dirty="0">
                <a:solidFill>
                  <a:srgbClr val="003C71"/>
                </a:solidFill>
                <a:latin typeface="Gotham Condensed Bold" pitchFamily="50" charset="0"/>
              </a:rPr>
              <a:t>Sustainable Tempe</a:t>
            </a:r>
          </a:p>
          <a:p>
            <a:pPr marL="714375" lvl="1" indent="-257175" algn="l">
              <a:buBlip>
                <a:blip r:embed="rId4"/>
              </a:buBlip>
            </a:pPr>
            <a:r>
              <a:rPr lang="en-US" sz="2400" dirty="0">
                <a:solidFill>
                  <a:srgbClr val="003C71"/>
                </a:solidFill>
                <a:latin typeface="Gotham Condensed Book" pitchFamily="50" charset="0"/>
              </a:rPr>
              <a:t>The City of Tempe is dedicated to growing a sustainable city alongside community stakeholders to be resilient for our future. Tempe is taking action to reduce emissions and cultivate resilience by focusing on the guiding principles of fiscal responsibility, enterprise, equity, engagement, and effectiveness. </a:t>
            </a:r>
          </a:p>
        </p:txBody>
      </p:sp>
    </p:spTree>
    <p:extLst>
      <p:ext uri="{BB962C8B-B14F-4D97-AF65-F5344CB8AC3E}">
        <p14:creationId xmlns:p14="http://schemas.microsoft.com/office/powerpoint/2010/main" val="373274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5</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Plans</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8" y="998437"/>
            <a:ext cx="8589684" cy="3793771"/>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3200" dirty="0">
                <a:solidFill>
                  <a:srgbClr val="003C71"/>
                </a:solidFill>
                <a:latin typeface="Gotham Condensed Bold" pitchFamily="50" charset="0"/>
              </a:rPr>
              <a:t>TDM &amp; TMA Plan</a:t>
            </a:r>
          </a:p>
          <a:p>
            <a:pPr marL="714375" lvl="1" indent="-257175" algn="l">
              <a:buBlip>
                <a:blip r:embed="rId4"/>
              </a:buBlip>
            </a:pPr>
            <a:r>
              <a:rPr lang="en-US" sz="2400" dirty="0">
                <a:solidFill>
                  <a:srgbClr val="003C71"/>
                </a:solidFill>
                <a:latin typeface="Gotham Condensed Book" pitchFamily="50" charset="0"/>
              </a:rPr>
              <a:t>Transportation Demand Management (TDM) Evaluation &amp; Plan</a:t>
            </a:r>
          </a:p>
          <a:p>
            <a:pPr marL="714375" lvl="1" indent="-257175" algn="l">
              <a:buBlip>
                <a:blip r:embed="rId4"/>
              </a:buBlip>
            </a:pPr>
            <a:r>
              <a:rPr lang="en-US" sz="2400" dirty="0">
                <a:solidFill>
                  <a:srgbClr val="003C71"/>
                </a:solidFill>
                <a:latin typeface="Gotham Condensed Book" pitchFamily="50" charset="0"/>
              </a:rPr>
              <a:t>Transportation Management Association (TMA) Evaluation &amp; Plan</a:t>
            </a:r>
          </a:p>
          <a:p>
            <a:pPr lvl="1" algn="l"/>
            <a:endParaRPr lang="en-US" sz="2400" dirty="0">
              <a:solidFill>
                <a:srgbClr val="003C71"/>
              </a:solidFill>
              <a:latin typeface="Gotham Condensed Book" pitchFamily="50" charset="0"/>
            </a:endParaRPr>
          </a:p>
          <a:p>
            <a:pPr marL="257175" indent="-257175" algn="l">
              <a:buBlip>
                <a:blip r:embed="rId4"/>
              </a:buBlip>
            </a:pPr>
            <a:r>
              <a:rPr lang="en-US" sz="3200" dirty="0">
                <a:solidFill>
                  <a:srgbClr val="003C71"/>
                </a:solidFill>
                <a:latin typeface="Gotham Condensed Bold" pitchFamily="50" charset="0"/>
              </a:rPr>
              <a:t>Mobility Hubs Plan</a:t>
            </a:r>
          </a:p>
          <a:p>
            <a:pPr marL="714375" lvl="1" indent="-257175" algn="l">
              <a:buBlip>
                <a:blip r:embed="rId4"/>
              </a:buBlip>
            </a:pPr>
            <a:r>
              <a:rPr lang="en-US" sz="2400" dirty="0">
                <a:solidFill>
                  <a:srgbClr val="003C71"/>
                </a:solidFill>
                <a:latin typeface="Gotham Condensed Book" pitchFamily="50" charset="0"/>
              </a:rPr>
              <a:t>Active Transportation Trip Demand, System Potential, Hub Sites, Hub Amenities, and Hub Designs</a:t>
            </a:r>
          </a:p>
          <a:p>
            <a:pPr marL="714375" lvl="1" indent="-257175" algn="l">
              <a:buBlip>
                <a:blip r:embed="rId4"/>
              </a:buBlip>
            </a:pPr>
            <a:r>
              <a:rPr lang="en-US" sz="2400" dirty="0">
                <a:solidFill>
                  <a:srgbClr val="003C71"/>
                </a:solidFill>
                <a:latin typeface="Gotham Condensed Book" pitchFamily="50" charset="0"/>
              </a:rPr>
              <a:t>Draft and Final Plan</a:t>
            </a:r>
          </a:p>
        </p:txBody>
      </p:sp>
    </p:spTree>
    <p:extLst>
      <p:ext uri="{BB962C8B-B14F-4D97-AF65-F5344CB8AC3E}">
        <p14:creationId xmlns:p14="http://schemas.microsoft.com/office/powerpoint/2010/main" val="999158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6</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What do these projects accomplish?</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65004" y="770928"/>
            <a:ext cx="8974987" cy="421276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spcAft>
                <a:spcPts val="1200"/>
              </a:spcAft>
              <a:buBlip>
                <a:blip r:embed="rId4"/>
              </a:buBlip>
            </a:pPr>
            <a:r>
              <a:rPr lang="en-US" sz="2000" dirty="0">
                <a:solidFill>
                  <a:srgbClr val="003C71"/>
                </a:solidFill>
                <a:latin typeface="Gotham Condensed Bold" pitchFamily="50" charset="0"/>
              </a:rPr>
              <a:t>Accomplish community sustainability goals and growth demands.</a:t>
            </a:r>
          </a:p>
          <a:p>
            <a:pPr marL="257175" indent="-257175" algn="l">
              <a:spcAft>
                <a:spcPts val="1200"/>
              </a:spcAft>
              <a:buBlip>
                <a:blip r:embed="rId4"/>
              </a:buBlip>
            </a:pPr>
            <a:r>
              <a:rPr lang="en-US" sz="2000" dirty="0">
                <a:solidFill>
                  <a:srgbClr val="003C71"/>
                </a:solidFill>
                <a:latin typeface="Gotham Condensed Bold" pitchFamily="50" charset="0"/>
              </a:rPr>
              <a:t>Establish partnerships for private/public collaboration for transportation/mobility.</a:t>
            </a:r>
          </a:p>
          <a:p>
            <a:pPr marL="257175" indent="-257175" algn="l">
              <a:spcAft>
                <a:spcPts val="1200"/>
              </a:spcAft>
              <a:buBlip>
                <a:blip r:embed="rId4"/>
              </a:buBlip>
            </a:pPr>
            <a:r>
              <a:rPr lang="en-US" sz="2000" dirty="0">
                <a:solidFill>
                  <a:srgbClr val="003C71"/>
                </a:solidFill>
                <a:latin typeface="Gotham Condensed Bold" pitchFamily="50" charset="0"/>
              </a:rPr>
              <a:t>Strategically assist at the scales between the Region and the Employment Site. </a:t>
            </a:r>
          </a:p>
          <a:p>
            <a:pPr marL="714375" lvl="1" indent="-257175" algn="l">
              <a:spcAft>
                <a:spcPts val="1200"/>
              </a:spcAft>
              <a:buBlip>
                <a:blip r:embed="rId4"/>
              </a:buBlip>
            </a:pPr>
            <a:r>
              <a:rPr lang="en-US" b="1" dirty="0">
                <a:solidFill>
                  <a:srgbClr val="003C71"/>
                </a:solidFill>
                <a:latin typeface="Gotham Condensed Book" pitchFamily="50" charset="0"/>
              </a:rPr>
              <a:t>Transportation Demand Management (TDM)</a:t>
            </a:r>
            <a:r>
              <a:rPr lang="en-US" dirty="0">
                <a:solidFill>
                  <a:srgbClr val="003C71"/>
                </a:solidFill>
                <a:latin typeface="Gotham Condensed Book" pitchFamily="50" charset="0"/>
              </a:rPr>
              <a:t> – enhances system efficiency and promotes use of multi-modal investments.</a:t>
            </a:r>
          </a:p>
          <a:p>
            <a:pPr marL="714375" lvl="1" indent="-257175" algn="l">
              <a:spcAft>
                <a:spcPts val="1200"/>
              </a:spcAft>
              <a:buBlip>
                <a:blip r:embed="rId4"/>
              </a:buBlip>
            </a:pPr>
            <a:r>
              <a:rPr lang="en-US" b="1" dirty="0">
                <a:solidFill>
                  <a:srgbClr val="003C71"/>
                </a:solidFill>
                <a:latin typeface="Gotham Condensed Book" pitchFamily="50" charset="0"/>
              </a:rPr>
              <a:t>Transportation Management Associations (TMA)</a:t>
            </a:r>
            <a:r>
              <a:rPr lang="en-US" dirty="0">
                <a:solidFill>
                  <a:srgbClr val="003C71"/>
                </a:solidFill>
                <a:latin typeface="Gotham Condensed Book" pitchFamily="50" charset="0"/>
              </a:rPr>
              <a:t> – creates a forum for collaboration.</a:t>
            </a:r>
          </a:p>
          <a:p>
            <a:pPr marL="714375" lvl="1" indent="-257175" algn="l">
              <a:spcAft>
                <a:spcPts val="1200"/>
              </a:spcAft>
              <a:buBlip>
                <a:blip r:embed="rId4"/>
              </a:buBlip>
            </a:pPr>
            <a:r>
              <a:rPr lang="en-US" b="1" dirty="0">
                <a:solidFill>
                  <a:srgbClr val="003C71"/>
                </a:solidFill>
                <a:latin typeface="Gotham Condensed Book" pitchFamily="50" charset="0"/>
              </a:rPr>
              <a:t>Mobility Hubs </a:t>
            </a:r>
            <a:r>
              <a:rPr lang="en-US" dirty="0">
                <a:solidFill>
                  <a:srgbClr val="003C71"/>
                </a:solidFill>
                <a:latin typeface="Gotham Condensed Book" pitchFamily="50" charset="0"/>
              </a:rPr>
              <a:t>–</a:t>
            </a:r>
            <a:r>
              <a:rPr lang="en-US" b="1" dirty="0">
                <a:solidFill>
                  <a:srgbClr val="003C71"/>
                </a:solidFill>
                <a:latin typeface="Gotham Condensed Book" pitchFamily="50" charset="0"/>
              </a:rPr>
              <a:t> </a:t>
            </a:r>
            <a:r>
              <a:rPr lang="en-US" dirty="0">
                <a:solidFill>
                  <a:srgbClr val="003C71"/>
                </a:solidFill>
                <a:latin typeface="Gotham Condensed Book" pitchFamily="50" charset="0"/>
              </a:rPr>
              <a:t>provides the infrastructure for a variety of transportation choices.</a:t>
            </a:r>
            <a:endParaRPr lang="en-US" i="1" dirty="0">
              <a:solidFill>
                <a:srgbClr val="003C71"/>
              </a:solidFill>
              <a:latin typeface="Gotham Condensed Book" pitchFamily="50" charset="0"/>
            </a:endParaRPr>
          </a:p>
        </p:txBody>
      </p:sp>
    </p:spTree>
    <p:extLst>
      <p:ext uri="{BB962C8B-B14F-4D97-AF65-F5344CB8AC3E}">
        <p14:creationId xmlns:p14="http://schemas.microsoft.com/office/powerpoint/2010/main" val="2942938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6428-6652-41F8-B9FF-740B5C6957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C831E-E639-47BD-B84D-A7386E3F72F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7E758E8-C8CF-493A-A359-D4678BE0F509}"/>
              </a:ext>
            </a:extLst>
          </p:cNvPr>
          <p:cNvSpPr>
            <a:spLocks noGrp="1"/>
          </p:cNvSpPr>
          <p:nvPr>
            <p:ph type="sldNum" sz="quarter" idx="12"/>
          </p:nvPr>
        </p:nvSpPr>
        <p:spPr/>
        <p:txBody>
          <a:bodyPr/>
          <a:lstStyle/>
          <a:p>
            <a:fld id="{3FBB5E9C-FBAC-664D-A0F4-3C8CA17584B9}" type="slidenum">
              <a:rPr lang="en-US" smtClean="0"/>
              <a:t>7</a:t>
            </a:fld>
            <a:endParaRPr lang="en-US" dirty="0"/>
          </a:p>
        </p:txBody>
      </p:sp>
      <p:pic>
        <p:nvPicPr>
          <p:cNvPr id="5" name="Shape 144">
            <a:extLst>
              <a:ext uri="{FF2B5EF4-FFF2-40B4-BE49-F238E27FC236}">
                <a16:creationId xmlns:a16="http://schemas.microsoft.com/office/drawing/2014/main" id="{94B7EFEF-85D6-476E-9B46-BA8410564D3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 name="Shape 132">
            <a:extLst>
              <a:ext uri="{FF2B5EF4-FFF2-40B4-BE49-F238E27FC236}">
                <a16:creationId xmlns:a16="http://schemas.microsoft.com/office/drawing/2014/main" id="{81C3FF32-4E4B-4C87-AC1E-FD2AE5C41107}"/>
              </a:ext>
            </a:extLst>
          </p:cNvPr>
          <p:cNvSpPr txBox="1"/>
          <p:nvPr/>
        </p:nvSpPr>
        <p:spPr>
          <a:xfrm>
            <a:off x="0" y="1950810"/>
            <a:ext cx="9144000" cy="900247"/>
          </a:xfrm>
          <a:prstGeom prst="rect">
            <a:avLst/>
          </a:prstGeom>
          <a:noFill/>
          <a:ln>
            <a:noFill/>
          </a:ln>
        </p:spPr>
        <p:txBody>
          <a:bodyPr lIns="68569" tIns="34275" rIns="68569" bIns="34275" anchor="t" anchorCtr="0">
            <a:noAutofit/>
          </a:bodyPr>
          <a:lstStyle/>
          <a:p>
            <a:pPr algn="ctr">
              <a:buSzPct val="25000"/>
            </a:pPr>
            <a:r>
              <a:rPr lang="en-US" sz="5400" dirty="0">
                <a:solidFill>
                  <a:schemeClr val="lt1"/>
                </a:solidFill>
                <a:latin typeface="Gotham Condensed Bold" pitchFamily="50" charset="0"/>
                <a:ea typeface="Arial"/>
                <a:cs typeface="Arial"/>
                <a:sym typeface="Arial"/>
              </a:rPr>
              <a:t>TDM</a:t>
            </a:r>
            <a:endParaRPr lang="en-US" sz="2400" dirty="0">
              <a:solidFill>
                <a:schemeClr val="lt1"/>
              </a:solidFill>
              <a:latin typeface="Gotham Condensed Bold" pitchFamily="50" charset="0"/>
              <a:ea typeface="Arial"/>
              <a:cs typeface="Arial"/>
              <a:sym typeface="Arial"/>
            </a:endParaRPr>
          </a:p>
        </p:txBody>
      </p:sp>
      <p:sp>
        <p:nvSpPr>
          <p:cNvPr id="7" name="Rectangle 6">
            <a:extLst>
              <a:ext uri="{FF2B5EF4-FFF2-40B4-BE49-F238E27FC236}">
                <a16:creationId xmlns:a16="http://schemas.microsoft.com/office/drawing/2014/main" id="{DF73959E-552E-4DFC-9C79-CF4FEB6C4660}"/>
              </a:ext>
            </a:extLst>
          </p:cNvPr>
          <p:cNvSpPr/>
          <p:nvPr/>
        </p:nvSpPr>
        <p:spPr>
          <a:xfrm>
            <a:off x="2286000" y="2746389"/>
            <a:ext cx="4572000" cy="438582"/>
          </a:xfrm>
          <a:prstGeom prst="rect">
            <a:avLst/>
          </a:prstGeom>
        </p:spPr>
        <p:txBody>
          <a:bodyPr lIns="68580" tIns="34290" rIns="68580" bIns="34290">
            <a:spAutoFit/>
          </a:bodyPr>
          <a:lstStyle/>
          <a:p>
            <a:pPr lvl="0" algn="ctr">
              <a:buSzPct val="25000"/>
            </a:pPr>
            <a:r>
              <a:rPr lang="en-US" sz="2400" dirty="0">
                <a:solidFill>
                  <a:schemeClr val="lt1"/>
                </a:solidFill>
                <a:latin typeface="Gotham Condensed Book" pitchFamily="50" charset="0"/>
                <a:ea typeface="Arial"/>
                <a:cs typeface="Arial" panose="020B0604020202020204" pitchFamily="34" charset="0"/>
                <a:sym typeface="Arial"/>
              </a:rPr>
              <a:t>Transportation Demand Management</a:t>
            </a:r>
          </a:p>
        </p:txBody>
      </p:sp>
    </p:spTree>
    <p:extLst>
      <p:ext uri="{BB962C8B-B14F-4D97-AF65-F5344CB8AC3E}">
        <p14:creationId xmlns:p14="http://schemas.microsoft.com/office/powerpoint/2010/main" val="371424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8</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Defined</a:t>
            </a:r>
            <a:endParaRPr kumimoji="0" lang="en-US" sz="3300" i="0" u="none" strike="noStrike" kern="1200" cap="none" spc="0" normalizeH="0" baseline="0" noProof="0" dirty="0">
              <a:ln>
                <a:noFill/>
              </a:ln>
              <a:solidFill>
                <a:schemeClr val="bg1"/>
              </a:solidFill>
              <a:effectLst/>
              <a:uLnTx/>
              <a:uFillTx/>
              <a:latin typeface="Gotham Condensed Bold" pitchFamily="50" charset="0"/>
              <a:ea typeface="Gotham Condensed" charset="0"/>
              <a:cs typeface="Gotham Condensed" charset="0"/>
            </a:endParaRP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47671" y="781295"/>
            <a:ext cx="8896704" cy="4150673"/>
          </a:xfrm>
          <a:prstGeom prst="rect">
            <a:avLst/>
          </a:prstGeom>
        </p:spPr>
        <p:txBody>
          <a:bodyPr vert="horz" lIns="68580" tIns="34290" rIns="68580" bIns="3429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dirty="0">
                <a:solidFill>
                  <a:srgbClr val="003C71"/>
                </a:solidFill>
                <a:latin typeface="Gotham Condensed Bold" pitchFamily="50" charset="0"/>
              </a:rPr>
              <a:t>Transportation Demand Management (TDM)</a:t>
            </a:r>
          </a:p>
          <a:p>
            <a:pPr marL="714375" lvl="1" indent="-257175" algn="l">
              <a:buBlip>
                <a:blip r:embed="rId4"/>
              </a:buBlip>
            </a:pPr>
            <a:r>
              <a:rPr lang="en-US" dirty="0">
                <a:solidFill>
                  <a:srgbClr val="003C71"/>
                </a:solidFill>
                <a:latin typeface="Gotham Condensed Book" pitchFamily="50" charset="0"/>
              </a:rPr>
              <a:t>Application of strategies aimed at improving efficiency and effectiveness of the transportation system</a:t>
            </a:r>
          </a:p>
          <a:p>
            <a:pPr marL="714375" lvl="1" indent="-257175" algn="l">
              <a:buBlip>
                <a:blip r:embed="rId4"/>
              </a:buBlip>
            </a:pPr>
            <a:r>
              <a:rPr lang="en-US" dirty="0">
                <a:solidFill>
                  <a:srgbClr val="003C71"/>
                </a:solidFill>
                <a:latin typeface="Gotham Condensed Book" pitchFamily="50" charset="0"/>
              </a:rPr>
              <a:t>Targeted policies focused on balancing land use and transportation</a:t>
            </a:r>
          </a:p>
          <a:p>
            <a:pPr marL="257175" indent="-257175" algn="l">
              <a:buBlip>
                <a:blip r:embed="rId4"/>
              </a:buBlip>
            </a:pPr>
            <a:r>
              <a:rPr lang="en-US" dirty="0">
                <a:solidFill>
                  <a:srgbClr val="003C71"/>
                </a:solidFill>
                <a:latin typeface="Gotham Condensed Bold" pitchFamily="50" charset="0"/>
              </a:rPr>
              <a:t>Results</a:t>
            </a:r>
          </a:p>
          <a:p>
            <a:pPr marL="714375" lvl="1" indent="-257175" algn="l">
              <a:buBlip>
                <a:blip r:embed="rId4"/>
              </a:buBlip>
            </a:pPr>
            <a:r>
              <a:rPr lang="en-US" dirty="0">
                <a:solidFill>
                  <a:srgbClr val="003C71"/>
                </a:solidFill>
                <a:latin typeface="Gotham Condensed Book" pitchFamily="50" charset="0"/>
              </a:rPr>
              <a:t>Reduces travel demand, VMT and congestion (focuses on reducing single occupancy vehicle trips)</a:t>
            </a:r>
          </a:p>
          <a:p>
            <a:pPr marL="714375" lvl="1" indent="-257175" algn="l">
              <a:buBlip>
                <a:blip r:embed="rId4"/>
              </a:buBlip>
            </a:pPr>
            <a:r>
              <a:rPr lang="en-US" dirty="0">
                <a:solidFill>
                  <a:srgbClr val="003C71"/>
                </a:solidFill>
                <a:latin typeface="Gotham Condensed Book" pitchFamily="50" charset="0"/>
              </a:rPr>
              <a:t>Redistributes travel demand (routes and travel times)</a:t>
            </a:r>
          </a:p>
          <a:p>
            <a:pPr marL="714375" lvl="1" indent="-257175" algn="l">
              <a:buBlip>
                <a:blip r:embed="rId4"/>
              </a:buBlip>
            </a:pPr>
            <a:r>
              <a:rPr lang="en-US" dirty="0">
                <a:solidFill>
                  <a:srgbClr val="003C71"/>
                </a:solidFill>
                <a:latin typeface="Gotham Condensed Book" pitchFamily="50" charset="0"/>
              </a:rPr>
              <a:t>Provides travel choices and options</a:t>
            </a:r>
          </a:p>
          <a:p>
            <a:pPr marL="714375" lvl="1" indent="-257175" algn="l">
              <a:buBlip>
                <a:blip r:embed="rId4"/>
              </a:buBlip>
            </a:pPr>
            <a:r>
              <a:rPr lang="en-US" dirty="0">
                <a:solidFill>
                  <a:srgbClr val="003C71"/>
                </a:solidFill>
                <a:latin typeface="Gotham Condensed Book" pitchFamily="50" charset="0"/>
              </a:rPr>
              <a:t>Supports a healthier community</a:t>
            </a:r>
          </a:p>
          <a:p>
            <a:pPr marL="714375" lvl="1" indent="-257175" algn="l">
              <a:buBlip>
                <a:blip r:embed="rId4"/>
              </a:buBlip>
            </a:pPr>
            <a:r>
              <a:rPr lang="en-US" dirty="0">
                <a:solidFill>
                  <a:srgbClr val="003C71"/>
                </a:solidFill>
                <a:latin typeface="Gotham Condensed Book" pitchFamily="50" charset="0"/>
              </a:rPr>
              <a:t>Increases safety</a:t>
            </a:r>
          </a:p>
          <a:p>
            <a:pPr marL="714375" lvl="1" indent="-257175" algn="l">
              <a:buBlip>
                <a:blip r:embed="rId4"/>
              </a:buBlip>
            </a:pPr>
            <a:r>
              <a:rPr lang="en-US" dirty="0">
                <a:solidFill>
                  <a:srgbClr val="003C71"/>
                </a:solidFill>
                <a:latin typeface="Gotham Condensed Book" pitchFamily="50" charset="0"/>
              </a:rPr>
              <a:t>Improves air quality</a:t>
            </a:r>
          </a:p>
          <a:p>
            <a:pPr marL="714375" lvl="1" indent="-257175" algn="l">
              <a:buBlip>
                <a:blip r:embed="rId4"/>
              </a:buBlip>
            </a:pPr>
            <a:r>
              <a:rPr lang="en-US" dirty="0">
                <a:solidFill>
                  <a:srgbClr val="003C71"/>
                </a:solidFill>
                <a:latin typeface="Gotham Condensed Book" pitchFamily="50" charset="0"/>
              </a:rPr>
              <a:t>Provides healthy economic conditions</a:t>
            </a:r>
          </a:p>
          <a:p>
            <a:pPr marL="714375" lvl="1" indent="-257175" algn="l">
              <a:buBlip>
                <a:blip r:embed="rId4"/>
              </a:buBlip>
            </a:pPr>
            <a:r>
              <a:rPr lang="en-US" sz="2000" dirty="0">
                <a:solidFill>
                  <a:srgbClr val="003C71"/>
                </a:solidFill>
                <a:latin typeface="Gotham Condensed Book" pitchFamily="50" charset="0"/>
              </a:rPr>
              <a:t>Supports employers’ recruitment/retention, sustainability and public relations goals</a:t>
            </a:r>
            <a:endParaRPr lang="en-US" dirty="0">
              <a:solidFill>
                <a:srgbClr val="003C71"/>
              </a:solidFill>
              <a:latin typeface="Gotham Condensed Book" pitchFamily="50" charset="0"/>
            </a:endParaRPr>
          </a:p>
        </p:txBody>
      </p:sp>
    </p:spTree>
    <p:extLst>
      <p:ext uri="{BB962C8B-B14F-4D97-AF65-F5344CB8AC3E}">
        <p14:creationId xmlns:p14="http://schemas.microsoft.com/office/powerpoint/2010/main" val="209841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7093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pPr algn="ctr"/>
            <a:endParaRPr lang="en-US" dirty="0"/>
          </a:p>
        </p:txBody>
      </p:sp>
      <p:pic>
        <p:nvPicPr>
          <p:cNvPr id="1026" name="Picture 2" descr="J:\Michele\Logo Standards\PNG\TempeT-WhiteCol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614" y="89666"/>
            <a:ext cx="591597" cy="591597"/>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9C11B9D5-9F73-45E8-849A-AE1D800C3857}"/>
              </a:ext>
            </a:extLst>
          </p:cNvPr>
          <p:cNvSpPr>
            <a:spLocks noGrp="1"/>
          </p:cNvSpPr>
          <p:nvPr>
            <p:ph type="sldNum" sz="quarter" idx="12"/>
          </p:nvPr>
        </p:nvSpPr>
        <p:spPr>
          <a:xfrm>
            <a:off x="7086600" y="4875266"/>
            <a:ext cx="2057400" cy="273844"/>
          </a:xfrm>
        </p:spPr>
        <p:txBody>
          <a:bodyPr/>
          <a:lstStyle/>
          <a:p>
            <a:fld id="{3FBB5E9C-FBAC-664D-A0F4-3C8CA17584B9}" type="slidenum">
              <a:rPr lang="en-US" smtClean="0"/>
              <a:t>9</a:t>
            </a:fld>
            <a:endParaRPr lang="en-US" dirty="0"/>
          </a:p>
        </p:txBody>
      </p:sp>
      <p:sp>
        <p:nvSpPr>
          <p:cNvPr id="10" name="Title 1">
            <a:extLst>
              <a:ext uri="{FF2B5EF4-FFF2-40B4-BE49-F238E27FC236}">
                <a16:creationId xmlns:a16="http://schemas.microsoft.com/office/drawing/2014/main" id="{6F734795-8781-4A07-BC1C-7C86C4BBBA5B}"/>
              </a:ext>
            </a:extLst>
          </p:cNvPr>
          <p:cNvSpPr txBox="1">
            <a:spLocks/>
          </p:cNvSpPr>
          <p:nvPr/>
        </p:nvSpPr>
        <p:spPr>
          <a:xfrm>
            <a:off x="211957" y="83055"/>
            <a:ext cx="7886700" cy="60481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r>
              <a:rPr lang="en-US" sz="3300" dirty="0">
                <a:solidFill>
                  <a:schemeClr val="bg1"/>
                </a:solidFill>
                <a:latin typeface="Gotham Condensed Bold" pitchFamily="50" charset="0"/>
                <a:ea typeface="Gotham Condensed" charset="0"/>
                <a:cs typeface="Gotham Condensed" charset="0"/>
              </a:rPr>
              <a:t>TDM Examples (infrastructure)</a:t>
            </a:r>
          </a:p>
        </p:txBody>
      </p:sp>
      <p:sp>
        <p:nvSpPr>
          <p:cNvPr id="17" name="Content Placeholder 2">
            <a:extLst>
              <a:ext uri="{FF2B5EF4-FFF2-40B4-BE49-F238E27FC236}">
                <a16:creationId xmlns:a16="http://schemas.microsoft.com/office/drawing/2014/main" id="{AC87559F-3686-4EB5-B1AE-C814A83FD6F0}"/>
              </a:ext>
            </a:extLst>
          </p:cNvPr>
          <p:cNvSpPr txBox="1">
            <a:spLocks/>
          </p:cNvSpPr>
          <p:nvPr/>
        </p:nvSpPr>
        <p:spPr>
          <a:xfrm>
            <a:off x="211959" y="998437"/>
            <a:ext cx="5376042" cy="379377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indent="-257175" algn="l">
              <a:buBlip>
                <a:blip r:embed="rId4"/>
              </a:buBlip>
            </a:pPr>
            <a:r>
              <a:rPr lang="en-US" sz="2800" dirty="0">
                <a:solidFill>
                  <a:srgbClr val="003C71"/>
                </a:solidFill>
                <a:latin typeface="Gotham Condensed Book" pitchFamily="50" charset="0"/>
              </a:rPr>
              <a:t>Public transportation </a:t>
            </a:r>
          </a:p>
        </p:txBody>
      </p:sp>
      <p:pic>
        <p:nvPicPr>
          <p:cNvPr id="7" name="Picture 6">
            <a:extLst>
              <a:ext uri="{FF2B5EF4-FFF2-40B4-BE49-F238E27FC236}">
                <a16:creationId xmlns:a16="http://schemas.microsoft.com/office/drawing/2014/main" id="{B38C352E-77CB-4DFC-A187-904C021751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46336" y="1786929"/>
            <a:ext cx="4451327" cy="2885589"/>
          </a:xfrm>
          <a:prstGeom prst="rect">
            <a:avLst/>
          </a:prstGeom>
        </p:spPr>
      </p:pic>
    </p:spTree>
    <p:extLst>
      <p:ext uri="{BB962C8B-B14F-4D97-AF65-F5344CB8AC3E}">
        <p14:creationId xmlns:p14="http://schemas.microsoft.com/office/powerpoint/2010/main" val="1491966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6e6aa6e-f7ef-484d-bb26-a8476a4884ef">SUZKYZHNF34Y-3-140</_dlc_DocId>
    <_dlc_DocIdUrl xmlns="d6e6aa6e-f7ef-484d-bb26-a8476a4884ef">
      <Url>http://team.tempe.gov/teams/PWTransit/_layouts/DocIdRedir.aspx?ID=SUZKYZHNF34Y-3-140</Url>
      <Description>SUZKYZHNF34Y-3-140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96C98FEBD09E47813787503C47ACDE" ma:contentTypeVersion="1" ma:contentTypeDescription="Create a new document." ma:contentTypeScope="" ma:versionID="4064477056e31a1e9021452ee7ab8728">
  <xsd:schema xmlns:xsd="http://www.w3.org/2001/XMLSchema" xmlns:xs="http://www.w3.org/2001/XMLSchema" xmlns:p="http://schemas.microsoft.com/office/2006/metadata/properties" xmlns:ns2="d6e6aa6e-f7ef-484d-bb26-a8476a4884ef" targetNamespace="http://schemas.microsoft.com/office/2006/metadata/properties" ma:root="true" ma:fieldsID="8493afe6ec1c42950e19e30930cba758" ns2:_="">
    <xsd:import namespace="d6e6aa6e-f7ef-484d-bb26-a8476a4884e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e6aa6e-f7ef-484d-bb26-a8476a4884e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5D8DC32-AA99-4D1A-9C29-BBC76F410DCF}">
  <ds:schemaRefs>
    <ds:schemaRef ds:uri="http://schemas.microsoft.com/sharepoint/v3/contenttype/forms"/>
  </ds:schemaRefs>
</ds:datastoreItem>
</file>

<file path=customXml/itemProps2.xml><?xml version="1.0" encoding="utf-8"?>
<ds:datastoreItem xmlns:ds="http://schemas.openxmlformats.org/officeDocument/2006/customXml" ds:itemID="{F9C58A7E-F521-4353-A763-A1D15915E1E6}">
  <ds:schemaRefs>
    <ds:schemaRef ds:uri="d6e6aa6e-f7ef-484d-bb26-a8476a4884ef"/>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488D49B-B12D-43BB-A6FE-89031784A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e6aa6e-f7ef-484d-bb26-a8476a488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A94D83B-FBE1-40F6-8CD7-476FF71F643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6283</TotalTime>
  <Words>3804</Words>
  <Application>Microsoft Office PowerPoint</Application>
  <PresentationFormat>On-screen Show (16:9)</PresentationFormat>
  <Paragraphs>374</Paragraphs>
  <Slides>39</Slides>
  <Notes>39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Gotham Condensed Bold</vt:lpstr>
      <vt:lpstr>Gotham Condensed Book</vt:lpstr>
      <vt:lpstr>Source-Sans-Pro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Brown</dc:creator>
  <cp:lastModifiedBy>Dasgupta, Suparna</cp:lastModifiedBy>
  <cp:revision>470</cp:revision>
  <cp:lastPrinted>2018-04-09T21:29:14Z</cp:lastPrinted>
  <dcterms:created xsi:type="dcterms:W3CDTF">2017-04-25T19:36:57Z</dcterms:created>
  <dcterms:modified xsi:type="dcterms:W3CDTF">2021-05-18T23:12:39Z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0x0101005F96C98FEBD09E47813787503C47ACDE</vt:lpwstr>
  </property>
  <property fmtid="{D5CDD505-2E9C-101B-9397-08002B2CF9AE}" pid="3" name="_dlc_DocIdItemGuid">
    <vt:lpwstr>fe420cab-58e8-44b6-b963-c562dd044868</vt:lpwstr>
  </property>
</Properties>
</file>