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2" r:id="rId2"/>
    <p:sldMasterId id="2147483695" r:id="rId3"/>
  </p:sldMasterIdLst>
  <p:notesMasterIdLst>
    <p:notesMasterId r:id="rId19"/>
  </p:notesMasterIdLst>
  <p:sldIdLst>
    <p:sldId id="292" r:id="rId4"/>
    <p:sldId id="293" r:id="rId5"/>
    <p:sldId id="294" r:id="rId6"/>
    <p:sldId id="286" r:id="rId7"/>
    <p:sldId id="317" r:id="rId8"/>
    <p:sldId id="311" r:id="rId9"/>
    <p:sldId id="312" r:id="rId10"/>
    <p:sldId id="315" r:id="rId11"/>
    <p:sldId id="316" r:id="rId12"/>
    <p:sldId id="295" r:id="rId13"/>
    <p:sldId id="299" r:id="rId14"/>
    <p:sldId id="308" r:id="rId15"/>
    <p:sldId id="309" r:id="rId16"/>
    <p:sldId id="310" r:id="rId17"/>
    <p:sldId id="4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7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255E7-1082-42B4-A75D-6761E9E3DA22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54C60-B58C-4EC9-84AF-BE1C17DA33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85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0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0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419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48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4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6E3F2-F389-4867-AEC1-F69D74832A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00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73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7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43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3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6E3F2-F389-4867-AEC1-F69D74832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7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9E91AE-2793-4F52-A2A3-73F784E77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532365-DEC9-46F4-A25A-B912FF6148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036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65969E7-3C4A-4F8D-9DE8-9049DCEFD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C7895B-6DD0-4F72-A9C6-B59846D81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51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7BFF42-79D2-4BA7-B8EC-DEBDC69F9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293E29-C3B1-42F5-8D60-4AF114FD5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0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AEC0A9-9B9A-4894-AB9E-6AC18F18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E69A2-D583-452B-A42D-56573F1F1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5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1B3C26-A144-4E20-9AA0-8A5F58AC6B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7D2CA3-8FE7-47D1-B2A3-8EBA34E81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09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06E838-67D5-47B3-84CD-EB269B819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92FCDD-027A-4F44-8235-989660D83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3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7671BE-B45D-40AD-9B3C-230BF5597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D42265-C240-43D0-B175-A6BCFFA73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635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ght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7BA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9852F40-27FF-422F-86A4-21A7A0D23B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A6966C-0AD1-4793-8333-52CFC4CAD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5668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m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E8D050-8832-47DC-8C3E-A06BE8156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264BAC-0065-4417-BC47-2F5AA2817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71089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Maroo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1027907"/>
          </a:xfrm>
          <a:prstGeom prst="rect">
            <a:avLst/>
          </a:prstGeom>
          <a:solidFill>
            <a:srgbClr val="72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4BCAE5C-7353-4446-BEAC-5851030F7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C5E3C9-D505-4AC9-9C6D-B7AC764B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9404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right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D62EF23-08DF-408D-9524-FAF12CF41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14E9F2-E971-49D6-ACD3-18739AFC9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244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65E189-04D9-4319-91C6-EB9CD7CF1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BE27C9-D45A-44B1-8F74-82E18D5FB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A9624394-7A15-435E-9615-B09929F321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25119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6C2220-D9E7-41D8-B2EB-38A5DDED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EE5777-D1E6-4551-9DC6-3B961898E9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6243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Yellow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"/>
            <a:ext cx="12192000" cy="1027907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B8BDBA-4E62-4FF0-9AB1-256E5B6F7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1909DE-07A6-4C3D-86F5-61AA159E6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4353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0EB362-EB0D-44AE-8B54-A27754334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9AF0432-EAE7-42EB-B0C9-1CA5372DC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3230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CADF46-DDF3-4C02-8494-C1773ECD8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E18CB5-3795-484F-91BE-424D3301E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745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50D0DE-6FDA-470A-8713-BE7299093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833FA-F96C-4793-B61F-00438FA86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3551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rang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DD9838-A6B0-4B31-96C9-BAB44811B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58C9E-1993-4885-80AE-A37D7ECEA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1431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B61CB33-A2E3-4797-BB7F-DD48E8B42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81B72-1945-4F5C-AF90-A45B92559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74752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90199B7-AD35-4796-B29F-8E513485C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87112-E211-4006-AEC3-9E5D7D2E9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775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D08768-75F8-4A0A-9FCF-1142B204D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949197-3DE0-46AB-9768-B0082B22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91450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Colors Slid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3D47C8-7BFA-4380-B5E9-4FA21B290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84CEEF-97A5-4D35-89D6-AB5AEB6E5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8498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0B03F-8FA6-4918-9498-EDD6D82A3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E5961D-93A5-4922-9BE8-39E5ED476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32294A3-1720-4AE2-9B03-FA8D979ADC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85952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0195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86" y="5504821"/>
            <a:ext cx="1299051" cy="11275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741725" y="6383258"/>
            <a:ext cx="1771651" cy="366183"/>
          </a:xfrm>
        </p:spPr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0B9DA3-85CF-43F0-8772-D6CD0D4FD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0617" y="107951"/>
            <a:ext cx="9954683" cy="12361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00AB3-266E-431E-8549-59ADEB11D3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4700" y="2029885"/>
            <a:ext cx="7031567" cy="2829983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3733"/>
            </a:lvl1pPr>
            <a:lvl2pPr marL="685783" indent="-228594">
              <a:buFontTx/>
              <a:buBlip>
                <a:blip r:embed="rId4"/>
              </a:buBlip>
              <a:defRPr sz="3733"/>
            </a:lvl2pPr>
            <a:lvl3pPr marL="1142971" indent="-228594">
              <a:buFontTx/>
              <a:buBlip>
                <a:blip r:embed="rId4"/>
              </a:buBlip>
              <a:defRPr sz="3733"/>
            </a:lvl3pPr>
            <a:lvl4pPr marL="1600160" indent="-228594">
              <a:buFontTx/>
              <a:buBlip>
                <a:blip r:embed="rId4"/>
              </a:buBlip>
              <a:defRPr sz="3733"/>
            </a:lvl4pPr>
            <a:lvl5pPr marL="2057349" indent="-228594">
              <a:buFontTx/>
              <a:buBlip>
                <a:blip r:embed="rId4"/>
              </a:buBlip>
              <a:defRPr sz="37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7887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25572D-32AB-48FF-9D20-156F85B527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F7EA9-E0C2-417C-A1D9-591C6758B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896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65969E7-3C4A-4F8D-9DE8-9049DCEFD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C7895B-6DD0-4F72-A9C6-B59846D81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225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7BFF42-79D2-4BA7-B8EC-DEBDC69F9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293E29-C3B1-42F5-8D60-4AF114FD5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579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AEC0A9-9B9A-4894-AB9E-6AC18F18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E69A2-D583-452B-A42D-56573F1F1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63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1B3C26-A144-4E20-9AA0-8A5F58AC6B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7D2CA3-8FE7-47D1-B2A3-8EBA34E81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075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06E838-67D5-47B3-84CD-EB269B819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92FCDD-027A-4F44-8235-989660D83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758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7671BE-B45D-40AD-9B3C-230BF5597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D42265-C240-43D0-B175-A6BCFFA73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634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ght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7BA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9852F40-27FF-422F-86A4-21A7A0D23B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A6966C-0AD1-4793-8333-52CFC4CAD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6237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m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E8D050-8832-47DC-8C3E-A06BE8156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264BAC-0065-4417-BC47-2F5AA2817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0860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A31A5-6490-4B40-9CC0-9E326CBB5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D56563-E99C-4464-9BAF-84FA91A09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C2E0AB6-27E1-45C4-9765-28B3AE28D9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547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Maroo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1027907"/>
          </a:xfrm>
          <a:prstGeom prst="rect">
            <a:avLst/>
          </a:prstGeom>
          <a:solidFill>
            <a:srgbClr val="72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4BCAE5C-7353-4446-BEAC-5851030F7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C5E3C9-D505-4AC9-9C6D-B7AC764B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12755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right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D62EF23-08DF-408D-9524-FAF12CF41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14E9F2-E971-49D6-ACD3-18739AFC9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30048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2790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6C2220-D9E7-41D8-B2EB-38A5DDED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EE5777-D1E6-4551-9DC6-3B961898E9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3175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Yellow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"/>
            <a:ext cx="12192000" cy="1027907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819" y="119555"/>
            <a:ext cx="788796" cy="7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B8BDBA-4E62-4FF0-9AB1-256E5B6F7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/>
            </a:lvl1pPr>
            <a:lvl2pPr marL="685783" indent="-228594">
              <a:buFontTx/>
              <a:buBlip>
                <a:blip r:embed="rId3"/>
              </a:buBlip>
              <a:defRPr sz="4267"/>
            </a:lvl2pPr>
            <a:lvl3pPr marL="1142971" indent="-228594">
              <a:buFontTx/>
              <a:buBlip>
                <a:blip r:embed="rId3"/>
              </a:buBlip>
              <a:defRPr sz="4267"/>
            </a:lvl3pPr>
            <a:lvl4pPr marL="1600160" indent="-228594">
              <a:buFontTx/>
              <a:buBlip>
                <a:blip r:embed="rId3"/>
              </a:buBlip>
              <a:defRPr sz="4267"/>
            </a:lvl4pPr>
            <a:lvl5pPr marL="2057349" indent="-228594">
              <a:buFontTx/>
              <a:buBlip>
                <a:blip r:embed="rId3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1909DE-07A6-4C3D-86F5-61AA159E6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2973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0EB362-EB0D-44AE-8B54-A27754334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9AF0432-EAE7-42EB-B0C9-1CA5372DC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1287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CADF46-DDF3-4C02-8494-C1773ECD8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E18CB5-3795-484F-91BE-424D3301E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02379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50D0DE-6FDA-470A-8713-BE7299093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833FA-F96C-4793-B61F-00438FA86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04290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rang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DD9838-A6B0-4B31-96C9-BAB44811B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58C9E-1993-4885-80AE-A37D7ECEA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0094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B61CB33-A2E3-4797-BB7F-DD48E8B42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81B72-1945-4F5C-AF90-A45B92559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8244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90199B7-AD35-4796-B29F-8E513485C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87112-E211-4006-AEC3-9E5D7D2E9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3032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25AE1-72B8-4678-869F-148986A1A7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BAB9CC-CE74-40D5-8319-8E5C8AACF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B542AF4-8AF1-4EC5-A968-CB85B66014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338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ircl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D08768-75F8-4A0A-9FCF-1142B204D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949197-3DE0-46AB-9768-B0082B22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9738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Colors Slide - Bulle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3D47C8-7BFA-4380-B5E9-4FA21B290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84CEEF-97A5-4D35-89D6-AB5AEB6E5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4854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39095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BC36BA-ECBF-4E6F-B661-BF45BA109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7063" y="490433"/>
            <a:ext cx="6521189" cy="9684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AD376A1-CF3B-479A-B9CD-48B484A26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064" y="1871133"/>
            <a:ext cx="6521189" cy="353271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914377" indent="-30479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523962" indent="-30479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2285943" indent="-45718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743131" indent="-30479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08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6631-EAAF-4AAB-8DB2-1DB36EF29362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5E9C-FBAC-664D-A0F4-3C8CA17584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1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FC995-3167-4FB0-A5F0-3B346E3A6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392034-5FC3-4A09-8177-E20A3F9B9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8FEB41C8-49EF-4669-AEF3-361906C432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134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0926B-BD6C-485B-AF1D-33434D5F1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D9F8789-D7CF-4CC0-B441-5089C9235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DB35B15-0EA6-4FD5-89DF-22078F9846D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2019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0195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86" y="5504821"/>
            <a:ext cx="1299051" cy="11275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741725" y="6383258"/>
            <a:ext cx="1771651" cy="366183"/>
          </a:xfrm>
        </p:spPr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0B9DA3-85CF-43F0-8772-D6CD0D4FD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0617" y="107951"/>
            <a:ext cx="9954683" cy="12361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00AB3-266E-431E-8549-59ADEB11D3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4700" y="2029885"/>
            <a:ext cx="7031567" cy="2829983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3733"/>
            </a:lvl1pPr>
            <a:lvl2pPr marL="685783" indent="-228594">
              <a:buFontTx/>
              <a:buBlip>
                <a:blip r:embed="rId4"/>
              </a:buBlip>
              <a:defRPr sz="3733"/>
            </a:lvl2pPr>
            <a:lvl3pPr marL="1142971" indent="-228594">
              <a:buFontTx/>
              <a:buBlip>
                <a:blip r:embed="rId4"/>
              </a:buBlip>
              <a:defRPr sz="3733"/>
            </a:lvl3pPr>
            <a:lvl4pPr marL="1600160" indent="-228594">
              <a:buFontTx/>
              <a:buBlip>
                <a:blip r:embed="rId4"/>
              </a:buBlip>
              <a:defRPr sz="3733"/>
            </a:lvl4pPr>
            <a:lvl5pPr marL="2057349" indent="-228594">
              <a:buFontTx/>
              <a:buBlip>
                <a:blip r:embed="rId4"/>
              </a:buBlip>
              <a:defRPr sz="37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6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4930"/>
            <a:ext cx="12192000" cy="363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82" y="363070"/>
            <a:ext cx="641631" cy="7395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25572D-32AB-48FF-9D20-156F85B527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55" y="266614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/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F7EA9-E0C2-417C-A1D9-591C6758B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4"/>
              </a:buBlip>
              <a:defRPr sz="4267"/>
            </a:lvl1pPr>
            <a:lvl2pPr marL="685783" indent="-228594">
              <a:buFontTx/>
              <a:buBlip>
                <a:blip r:embed="rId4"/>
              </a:buBlip>
              <a:defRPr sz="4267"/>
            </a:lvl2pPr>
            <a:lvl3pPr marL="1142971" indent="-228594">
              <a:buFontTx/>
              <a:buBlip>
                <a:blip r:embed="rId4"/>
              </a:buBlip>
              <a:defRPr sz="4267"/>
            </a:lvl3pPr>
            <a:lvl4pPr marL="1600160" indent="-228594">
              <a:buFontTx/>
              <a:buBlip>
                <a:blip r:embed="rId4"/>
              </a:buBlip>
              <a:defRPr sz="4267"/>
            </a:lvl4pPr>
            <a:lvl5pPr marL="2057349" indent="-228594">
              <a:buFontTx/>
              <a:buBlip>
                <a:blip r:embed="rId4"/>
              </a:buBlip>
              <a:defRPr sz="42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14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7200" b="0" i="0" u="none" kern="1200">
          <a:solidFill>
            <a:schemeClr val="bg1"/>
          </a:solidFill>
          <a:latin typeface="Gotham Condensed Bold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Gotham Condensed Book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i="0" u="none" kern="1200">
          <a:solidFill>
            <a:schemeClr val="bg1"/>
          </a:solidFill>
          <a:latin typeface="Gotham Condensed Book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Gotham Condensed Book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Gotham Condensed Book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Gotham Condensed Book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96224" y="6491818"/>
            <a:ext cx="17716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rgbClr val="003C7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96224" y="6491818"/>
            <a:ext cx="17716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9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rgbClr val="003C7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C7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cid:image001.png@01D83941.6D6F7C70" TargetMode="Externa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E6886-ABFF-4344-B1D5-F39EC34E2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44694"/>
            <a:ext cx="12015938" cy="1528233"/>
          </a:xfrm>
        </p:spPr>
        <p:txBody>
          <a:bodyPr/>
          <a:lstStyle/>
          <a:p>
            <a:r>
              <a:rPr lang="en-US" sz="4000" dirty="0"/>
              <a:t>Smith Innovation Hub and Maker District</a:t>
            </a:r>
          </a:p>
          <a:p>
            <a:r>
              <a:rPr lang="en-US" sz="4000" dirty="0"/>
              <a:t>Design Guidelines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79FB-19F5-4EF1-9013-024BC649AD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DRC Study Session</a:t>
            </a:r>
          </a:p>
          <a:p>
            <a:r>
              <a:rPr lang="en-US" dirty="0"/>
              <a:t>March 22,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420352" y="6491818"/>
            <a:ext cx="1771649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14325DBA-8968-4040-B5EB-37D8905E34EE}" type="slidenum">
              <a:rPr lang="en-US" sz="2400">
                <a:solidFill>
                  <a:srgbClr val="595959"/>
                </a:solidFill>
                <a:latin typeface="Century Gothic" panose="020F0302020204030204"/>
              </a:rPr>
              <a:pPr defTabSz="609585"/>
              <a:t>1</a:t>
            </a:fld>
            <a:endParaRPr lang="en-US" sz="2400" dirty="0">
              <a:solidFill>
                <a:srgbClr val="595959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824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04DE60-A29B-4B2F-A157-50A511507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752" y="1574930"/>
            <a:ext cx="2725878" cy="35378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2E795-BB18-45C2-B102-97698ED0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10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74D31-79E1-4D13-9218-A486E6097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271907"/>
            <a:ext cx="10329797" cy="562668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About the Guidelines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826F2-B4EB-49BC-9ECB-1341E1C384E0}"/>
              </a:ext>
            </a:extLst>
          </p:cNvPr>
          <p:cNvSpPr txBox="1"/>
          <p:nvPr/>
        </p:nvSpPr>
        <p:spPr>
          <a:xfrm>
            <a:off x="375512" y="1110006"/>
            <a:ext cx="57204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Policy-level advisory document that provides design and development principles and strategies without prescribing any regulatory requirements</a:t>
            </a: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C71"/>
              </a:solidFill>
              <a:latin typeface="Century Gothic" panose="020F03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Promote the transformation from existing light industrial character to energetic innovative mixed-use ecosystem</a:t>
            </a:r>
          </a:p>
          <a:p>
            <a:pPr defTabSz="609585"/>
            <a:endParaRPr lang="en-US" sz="1600" dirty="0">
              <a:solidFill>
                <a:srgbClr val="003C71"/>
              </a:solidFill>
              <a:latin typeface="Century Gothic" panose="020F03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Maintaining and building upon the unique character of each hub/district </a:t>
            </a:r>
          </a:p>
          <a:p>
            <a:pPr defTabSz="609585"/>
            <a:endParaRPr lang="en-US" sz="1600" dirty="0">
              <a:solidFill>
                <a:srgbClr val="003C71"/>
              </a:solidFill>
              <a:latin typeface="Century Gothic" panose="020F03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Not about displacing existing businesses but still encouraging new uses that are complementary </a:t>
            </a:r>
          </a:p>
          <a:p>
            <a:pPr defTabSz="609585"/>
            <a:endParaRPr lang="en-US" sz="1600" dirty="0">
              <a:solidFill>
                <a:srgbClr val="003C71"/>
              </a:solidFill>
              <a:latin typeface="Century Gothic" panose="020F03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</a:t>
            </a:r>
            <a:r>
              <a:rPr lang="en-US" sz="1600" dirty="0">
                <a:solidFill>
                  <a:srgbClr val="003C71"/>
                </a:solidFill>
                <a:latin typeface="Century Gothic" panose="020F0302020204030204"/>
              </a:rPr>
              <a:t>aking sure we are always incorporating, communicating, and celebrating existing and future successes in the hubs/districts</a:t>
            </a:r>
          </a:p>
          <a:p>
            <a:pPr defTabSz="609585"/>
            <a:endParaRPr lang="en-US" sz="1600" dirty="0">
              <a:solidFill>
                <a:srgbClr val="003C71"/>
              </a:solidFill>
              <a:latin typeface="Century Gothic" panose="020F03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C71"/>
                </a:solidFill>
                <a:latin typeface="Century Gothic" panose="020F03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These guidelines incorporate short-term and long-term opportunities, goals, strategies, and solutions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45AEA4-C03F-4BD7-A15E-AE3CDF41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6070" y="1574930"/>
            <a:ext cx="2736552" cy="353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66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83B62-80EA-1D4D-8CE4-FAB1C4678D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037" y="0"/>
            <a:ext cx="5447220" cy="6273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2E795-BB18-45C2-B102-97698ED0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11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1217FB-8300-4AA9-9CC3-7AF880EDA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512" y="1118334"/>
            <a:ext cx="5720489" cy="496037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Enhance and amplify the latent potential of the existing properties within the Hub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Emphasize authentic grassroots efforts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Many elements in the document achieve more than one objective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Prioritize innovation and creativity as opposed to spending a lot of money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These guidelines will reference prior policy documents etc.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Some of these chapters will be unique to the hubs while some  can apply to others too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It is a living document to address short-term and long-term district transformation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74D31-79E1-4D13-9218-A486E6097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273979"/>
            <a:ext cx="10567309" cy="586004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405849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1712A7-E988-46EA-86E0-04BC0EBE1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5413" y="457679"/>
            <a:ext cx="5991076" cy="462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A0E91-D2C6-45E7-819B-86DB990A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12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1BE0-A759-4AAA-9B61-54F183BD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259405"/>
            <a:ext cx="11308079" cy="944236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Preamble and Goals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27987AF-36ED-4298-AAE7-8CB67681F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410" y="828217"/>
            <a:ext cx="5476260" cy="499453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The goals are a result of: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Previous studies 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City programs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Meetings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Public Outreach and Surveys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They summarize what the following strategies and solutions, presented as guidelines, aim to achieve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0186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A0E91-D2C6-45E7-819B-86DB990A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13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1BE0-A759-4AAA-9B61-54F183BD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259405"/>
            <a:ext cx="11308079" cy="944236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Design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3164E-856D-4894-988D-6618767CDF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7687" y="2155855"/>
            <a:ext cx="5476260" cy="195894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The design guidelines are a set of principles that are aimed at developers, architects, review boards etc. to guide the transformation of the hub.</a:t>
            </a: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8CA9736-F6B9-4777-A29D-E4B16419D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0034" y="259405"/>
            <a:ext cx="4798925" cy="592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51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A0E91-D2C6-45E7-819B-86DB990A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14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1BE0-A759-4AAA-9B61-54F183BD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259405"/>
            <a:ext cx="11308079" cy="944236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Operational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3164E-856D-4894-988D-6618767CDF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3290" y="1957158"/>
            <a:ext cx="5476260" cy="294368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The operational guidelines are high level strategies and solutions that are more relevant to ongoing building management issues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opportunities for city engagement in nurturing the planned vision for the hub.</a:t>
            </a: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9CF067-F853-421E-93A3-52247204A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4352" y="259406"/>
            <a:ext cx="4887910" cy="599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44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AC688BA-D34A-493D-9C91-0DC224D536D9}"/>
              </a:ext>
            </a:extLst>
          </p:cNvPr>
          <p:cNvSpPr txBox="1">
            <a:spLocks/>
          </p:cNvSpPr>
          <p:nvPr/>
        </p:nvSpPr>
        <p:spPr>
          <a:xfrm>
            <a:off x="703384" y="1300504"/>
            <a:ext cx="10785231" cy="45287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latin typeface="Gotham Condensed Book" panose="02000606030000020004" pitchFamily="50" charset="0"/>
              </a:rPr>
              <a:t>Thank you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>
              <a:latin typeface="Gotham Condensed Book" panose="02000606030000020004" pitchFamily="50" charset="0"/>
            </a:endParaRP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u="sng" dirty="0">
              <a:latin typeface="Gotham Condensed Book" panose="02000606030000020004" pitchFamily="50" charset="0"/>
            </a:endParaRP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u="sng" dirty="0">
                <a:latin typeface="Gotham Condensed Book" panose="02000606030000020004" pitchFamily="50" charset="0"/>
              </a:rPr>
              <a:t>Contacts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atin typeface="Gotham Condensed Book" panose="02000606030000020004" pitchFamily="50" charset="0"/>
              </a:rPr>
              <a:t>Jill Buschbacher. Jill_Buschbacher@tempe.gov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atin typeface="Gotham Condensed Book" panose="02000606030000020004" pitchFamily="50" charset="0"/>
              </a:rPr>
              <a:t>Ambika P. Adhikari. Ambika_Adhikari@tempe.gov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atin typeface="Gotham Condensed Book" panose="02000606030000020004" pitchFamily="50" charset="0"/>
              </a:rPr>
              <a:t>John Kane. jfkane@architekton.com</a:t>
            </a:r>
          </a:p>
        </p:txBody>
      </p:sp>
    </p:spTree>
    <p:extLst>
      <p:ext uri="{BB962C8B-B14F-4D97-AF65-F5344CB8AC3E}">
        <p14:creationId xmlns:p14="http://schemas.microsoft.com/office/powerpoint/2010/main" val="334478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23CCB-401C-4AA6-A479-9711DBE0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2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CFE245-35ED-4CA7-A081-286B5B63E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267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098BD-5491-4188-B5B0-E3BDC89D93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3337" y="894565"/>
            <a:ext cx="6029547" cy="5488693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Smith Innovation Hub Existing Character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Maker District Existing Character</a:t>
            </a:r>
          </a:p>
          <a:p>
            <a:r>
              <a:rPr lang="en-US" sz="2400" dirty="0"/>
              <a:t>Outcomes of Public Outreach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Public Meeting Findings: Mixed-Use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Public Meeting Findings: Art Integration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Public Meeting Findings: Building Design</a:t>
            </a:r>
          </a:p>
          <a:p>
            <a:r>
              <a:rPr lang="en-US" sz="2400" dirty="0"/>
              <a:t>About the Guidelines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Table of Contents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Preamble and Goals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Design Guidelines</a:t>
            </a:r>
          </a:p>
          <a:p>
            <a:pPr lvl="1"/>
            <a:r>
              <a:rPr lang="en-US" sz="2133" dirty="0">
                <a:solidFill>
                  <a:schemeClr val="accent1"/>
                </a:solidFill>
              </a:rPr>
              <a:t>Operational Guidelines</a:t>
            </a:r>
          </a:p>
        </p:txBody>
      </p:sp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D9C911E-B581-4408-8EAC-4099FC726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641" y="1643124"/>
            <a:ext cx="3393424" cy="1649581"/>
          </a:xfrm>
          <a:prstGeom prst="rect">
            <a:avLst/>
          </a:prstGeom>
        </p:spPr>
      </p:pic>
      <p:pic>
        <p:nvPicPr>
          <p:cNvPr id="8" name="Picture 7" descr="A building with a tree in front&#10;&#10;Description automatically generated with low confidence">
            <a:extLst>
              <a:ext uri="{FF2B5EF4-FFF2-40B4-BE49-F238E27FC236}">
                <a16:creationId xmlns:a16="http://schemas.microsoft.com/office/drawing/2014/main" id="{8DB374A1-C98E-441E-BA3D-5630D137D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605" y="3607011"/>
            <a:ext cx="3393424" cy="21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4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5A1C5C-64AA-4733-B304-8503F0B84B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168" y="1171178"/>
            <a:ext cx="6516112" cy="50029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1A4669-2178-43DB-A943-0358EEED4985}"/>
              </a:ext>
            </a:extLst>
          </p:cNvPr>
          <p:cNvGrpSpPr/>
          <p:nvPr/>
        </p:nvGrpSpPr>
        <p:grpSpPr>
          <a:xfrm>
            <a:off x="6910805" y="2185070"/>
            <a:ext cx="3494619" cy="1200330"/>
            <a:chOff x="5183104" y="1638801"/>
            <a:chExt cx="2620964" cy="9002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D26869-5A3A-8A44-A8D3-F87D561B030E}"/>
                </a:ext>
              </a:extLst>
            </p:cNvPr>
            <p:cNvSpPr/>
            <p:nvPr/>
          </p:nvSpPr>
          <p:spPr>
            <a:xfrm>
              <a:off x="7023018" y="1892147"/>
              <a:ext cx="781050" cy="396675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2" name="Left Arrow 11">
              <a:extLst>
                <a:ext uri="{FF2B5EF4-FFF2-40B4-BE49-F238E27FC236}">
                  <a16:creationId xmlns:a16="http://schemas.microsoft.com/office/drawing/2014/main" id="{302B5FEE-A29F-834D-83E2-BEFE27EF5B73}"/>
                </a:ext>
              </a:extLst>
            </p:cNvPr>
            <p:cNvSpPr/>
            <p:nvPr/>
          </p:nvSpPr>
          <p:spPr>
            <a:xfrm rot="10800000">
              <a:off x="6518094" y="2029272"/>
              <a:ext cx="352560" cy="174633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78896C-1795-2449-A945-F9ADEE3DEABB}"/>
                </a:ext>
              </a:extLst>
            </p:cNvPr>
            <p:cNvSpPr txBox="1"/>
            <p:nvPr/>
          </p:nvSpPr>
          <p:spPr>
            <a:xfrm>
              <a:off x="5183104" y="1638801"/>
              <a:ext cx="1429342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2400" dirty="0">
                  <a:solidFill>
                    <a:srgbClr val="FFFF00"/>
                  </a:solidFill>
                  <a:latin typeface="Century Gothic" panose="020F0302020204030204"/>
                </a:rPr>
                <a:t>Smith Innovation Hub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3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/>
          <a:p>
            <a:r>
              <a:rPr lang="en-US" sz="3733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4" y="1131489"/>
            <a:ext cx="4030345" cy="48301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Innovation Hub Initiative approved by Tempe City Council on March 1, 2018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Part of an economic development initiative to enhance key employment corridors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Promotes new investment, job creation, and placemaking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Attracts and retains a quality workforce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Eight hubs were identified</a:t>
            </a:r>
            <a:endParaRPr lang="en-US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5B7D89-5ADE-4A00-99A6-C438CCBA2C1C}"/>
              </a:ext>
            </a:extLst>
          </p:cNvPr>
          <p:cNvGrpSpPr/>
          <p:nvPr/>
        </p:nvGrpSpPr>
        <p:grpSpPr>
          <a:xfrm>
            <a:off x="6178323" y="4113665"/>
            <a:ext cx="3361912" cy="1078300"/>
            <a:chOff x="4633742" y="3085248"/>
            <a:chExt cx="2521434" cy="8087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CC94D-2D35-4BF0-99C7-A2ABB95809AB}"/>
                </a:ext>
              </a:extLst>
            </p:cNvPr>
            <p:cNvSpPr/>
            <p:nvPr/>
          </p:nvSpPr>
          <p:spPr>
            <a:xfrm>
              <a:off x="4633742" y="3085248"/>
              <a:ext cx="802575" cy="808725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/>
            </a:p>
          </p:txBody>
        </p:sp>
        <p:sp>
          <p:nvSpPr>
            <p:cNvPr id="15" name="Left Arrow 10">
              <a:extLst>
                <a:ext uri="{FF2B5EF4-FFF2-40B4-BE49-F238E27FC236}">
                  <a16:creationId xmlns:a16="http://schemas.microsoft.com/office/drawing/2014/main" id="{3A812BBE-A4CC-4303-90C5-44C693A6C752}"/>
                </a:ext>
              </a:extLst>
            </p:cNvPr>
            <p:cNvSpPr/>
            <p:nvPr/>
          </p:nvSpPr>
          <p:spPr>
            <a:xfrm>
              <a:off x="5545215" y="3440989"/>
              <a:ext cx="352560" cy="174633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463A92-5EAE-4BD5-86CD-24F04B4A5D80}"/>
                </a:ext>
              </a:extLst>
            </p:cNvPr>
            <p:cNvSpPr txBox="1"/>
            <p:nvPr/>
          </p:nvSpPr>
          <p:spPr>
            <a:xfrm>
              <a:off x="5881012" y="3205139"/>
              <a:ext cx="1274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00"/>
                  </a:solidFill>
                </a:rPr>
                <a:t>Maker District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04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4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Smith Innovation Hub Existing Character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4" y="1131489"/>
            <a:ext cx="4030345" cy="53603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Most of the existing buildings were constructed between 1950 and 1970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Area was known for its industrial uses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Today mainly light industrial, office and retail uses: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High-tech manufacturing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Transportation/distribution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Consumer </a:t>
            </a:r>
            <a:r>
              <a:rPr lang="en-US" sz="14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(primarily auto-related)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business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Retail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Proximity to highways, airport, streetcar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Proximity to ASU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Residential to the south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FFB53-B0CE-AB45-9155-ABD49757E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37" y="1582059"/>
            <a:ext cx="7237067" cy="41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3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11A98E-A4BD-7647-99C3-4976BC12AA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38" y="1561011"/>
            <a:ext cx="7237068" cy="41985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325DBA-8968-4040-B5EB-37D8905E34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accent1"/>
                </a:solidFill>
              </a:rPr>
              <a:t>Maker District Existing Character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4" y="1131488"/>
            <a:ext cx="4030345" cy="4984085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Almost one full square mile of commercial, industrial, manufacturing, &amp; distribution uses 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Food-centric processing, manufacturing, &amp; packaging/distribution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Single family residential on 3 boundaries (north, east, south)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Hospitality on west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Proximity to highways, airport, streetcar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Proximity to ASU</a:t>
            </a: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Rail spurs</a:t>
            </a:r>
          </a:p>
        </p:txBody>
      </p:sp>
      <p:pic>
        <p:nvPicPr>
          <p:cNvPr id="8" name="Picture 2" descr="Tempe Diablos Charities - Home | Facebook">
            <a:extLst>
              <a:ext uri="{FF2B5EF4-FFF2-40B4-BE49-F238E27FC236}">
                <a16:creationId xmlns:a16="http://schemas.microsoft.com/office/drawing/2014/main" id="{4E9755D3-1518-E541-AEDE-9E02CA10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474" y="3016882"/>
            <a:ext cx="450455" cy="4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6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672229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Public Outreach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305" y="887750"/>
            <a:ext cx="7254388" cy="560406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01/20/2022 Arts and Culture Commission Meeting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01/24/2022 Sustainability &amp; Resilience Commission Meeting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02/09/2022 Maker District Public Meeting (21public attendees)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02/11/2022 Smith Innovation Hub Public Meeting (13 public attendees)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03/22/2022 DRC Study Session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u="sng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Upcoming: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04/28/2022 Council Meeting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05/10/2022 DRC Hearing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05/26/2022 Council Hearing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A0899293-AB22-4BB0-A378-E6E57AAA8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01" y="1267498"/>
            <a:ext cx="2929968" cy="2161502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38AB5AFE-BDD8-404A-8EAD-1E45D61E4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02" y="3757654"/>
            <a:ext cx="3102484" cy="232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1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7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Public Survey Responses: Mixed-Use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4" y="1131489"/>
            <a:ext cx="4030345" cy="9988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Smith Innovation Hub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37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070828-8C3A-465D-AA70-86BA2FCADF66}"/>
              </a:ext>
            </a:extLst>
          </p:cNvPr>
          <p:cNvSpPr txBox="1">
            <a:spLocks/>
          </p:cNvSpPr>
          <p:nvPr/>
        </p:nvSpPr>
        <p:spPr>
          <a:xfrm>
            <a:off x="6271670" y="1169284"/>
            <a:ext cx="4030345" cy="99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Maker District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59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88689174-522F-4C15-9876-D05E7751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04" y="2420360"/>
            <a:ext cx="5472063" cy="28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75D881-3B9D-4F49-9E42-81B82636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6742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F5673-07B9-4F0F-98A5-755445790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75021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C9DD5-66CF-4B7F-8E15-215F8F9EE7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106" y="2429214"/>
            <a:ext cx="5510957" cy="21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8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Public Survey Responses: Art Integration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4" y="1131489"/>
            <a:ext cx="4030345" cy="9988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Smith Innovation Hub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37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070828-8C3A-465D-AA70-86BA2FCADF66}"/>
              </a:ext>
            </a:extLst>
          </p:cNvPr>
          <p:cNvSpPr txBox="1">
            <a:spLocks/>
          </p:cNvSpPr>
          <p:nvPr/>
        </p:nvSpPr>
        <p:spPr>
          <a:xfrm>
            <a:off x="6220375" y="1168866"/>
            <a:ext cx="4030345" cy="99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Maker District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59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5D881-3B9D-4F49-9E42-81B82636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6742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F5673-07B9-4F0F-98A5-755445790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75021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EDFA4-AF7A-486C-AAEB-53EFDC5E08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04" y="2420360"/>
            <a:ext cx="5617056" cy="2521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340C6-E267-44F2-AD83-D1B09824AB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294" y="2587557"/>
            <a:ext cx="5522105" cy="22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708F35-BCC2-4276-9700-68B30A8CB9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731" y="2420359"/>
            <a:ext cx="5533463" cy="25219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4325DBA-8968-4040-B5EB-37D8905E34EE}" type="slidenum">
              <a:rPr lang="en-US">
                <a:solidFill>
                  <a:srgbClr val="003C71"/>
                </a:solidFill>
                <a:latin typeface="Century Gothic" panose="020F0302020204030204"/>
              </a:rPr>
              <a:pPr defTabSz="609585"/>
              <a:t>9</a:t>
            </a:fld>
            <a:endParaRPr lang="en-US" dirty="0">
              <a:solidFill>
                <a:srgbClr val="003C71"/>
              </a:solidFill>
              <a:latin typeface="Century Gothic" panose="020F03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447" y="266615"/>
            <a:ext cx="10329797" cy="864875"/>
          </a:xfrm>
        </p:spPr>
        <p:txBody>
          <a:bodyPr/>
          <a:lstStyle/>
          <a:p>
            <a:r>
              <a:rPr lang="en-US" sz="3733" dirty="0">
                <a:solidFill>
                  <a:schemeClr val="accent1"/>
                </a:solidFill>
              </a:rPr>
              <a:t>Public Survey Responses: Building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9447" y="1131489"/>
            <a:ext cx="4030345" cy="9988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Smith Innovation Hub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37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070828-8C3A-465D-AA70-86BA2FCADF66}"/>
              </a:ext>
            </a:extLst>
          </p:cNvPr>
          <p:cNvSpPr txBox="1">
            <a:spLocks/>
          </p:cNvSpPr>
          <p:nvPr/>
        </p:nvSpPr>
        <p:spPr>
          <a:xfrm>
            <a:off x="6565731" y="1131489"/>
            <a:ext cx="4030345" cy="99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4267" kern="1200">
                <a:solidFill>
                  <a:srgbClr val="003C7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Maker District Survey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February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59 Responses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5D881-3B9D-4F49-9E42-81B82636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6742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F5673-07B9-4F0F-98A5-755445790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49" y="75021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6ED41-04A4-4791-BF87-AEC832A909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47" y="2420360"/>
            <a:ext cx="5507329" cy="25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97921"/>
      </p:ext>
    </p:extLst>
  </p:cSld>
  <p:clrMapOvr>
    <a:masterClrMapping/>
  </p:clrMapOvr>
</p:sld>
</file>

<file path=ppt/theme/theme1.xml><?xml version="1.0" encoding="utf-8"?>
<a:theme xmlns:a="http://schemas.openxmlformats.org/drawingml/2006/main" name="COT Title Theme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67EFE44F-C8BB-4A26-9CB1-AEE1A4DC0934}"/>
    </a:ext>
  </a:extLst>
</a:theme>
</file>

<file path=ppt/theme/theme2.xml><?xml version="1.0" encoding="utf-8"?>
<a:theme xmlns:a="http://schemas.openxmlformats.org/drawingml/2006/main" name="COT Main Slides">
  <a:themeElements>
    <a:clrScheme name="Custom 1">
      <a:dk1>
        <a:srgbClr val="595959"/>
      </a:dk1>
      <a:lt1>
        <a:sysClr val="window" lastClr="FFFFFF"/>
      </a:lt1>
      <a:dk2>
        <a:srgbClr val="003C71"/>
      </a:dk2>
      <a:lt2>
        <a:srgbClr val="000000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B98AD1C4-A26E-4E1C-A613-A9329B2E6FED}"/>
    </a:ext>
  </a:extLst>
</a:theme>
</file>

<file path=ppt/theme/theme3.xml><?xml version="1.0" encoding="utf-8"?>
<a:theme xmlns:a="http://schemas.openxmlformats.org/drawingml/2006/main" name="1_COT Main Slides">
  <a:themeElements>
    <a:clrScheme name="Custom 1">
      <a:dk1>
        <a:srgbClr val="595959"/>
      </a:dk1>
      <a:lt1>
        <a:sysClr val="window" lastClr="FFFFFF"/>
      </a:lt1>
      <a:dk2>
        <a:srgbClr val="003C71"/>
      </a:dk2>
      <a:lt2>
        <a:srgbClr val="000000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B98AD1C4-A26E-4E1C-A613-A9329B2E6FE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668</Words>
  <Application>Microsoft Office PowerPoint</Application>
  <PresentationFormat>Widescreen</PresentationFormat>
  <Paragraphs>168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Gotham Condensed Bold</vt:lpstr>
      <vt:lpstr>Gotham Condensed Book</vt:lpstr>
      <vt:lpstr>COT Title Theme</vt:lpstr>
      <vt:lpstr>COT Main Slides</vt:lpstr>
      <vt:lpstr>1_COT Main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Esparza</dc:creator>
  <cp:lastModifiedBy>Adhikari, Ambika</cp:lastModifiedBy>
  <cp:revision>22</cp:revision>
  <dcterms:created xsi:type="dcterms:W3CDTF">2022-02-09T16:09:49Z</dcterms:created>
  <dcterms:modified xsi:type="dcterms:W3CDTF">2022-03-17T15:55:50Z</dcterms:modified>
</cp:coreProperties>
</file>