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5"/>
    <p:sldMasterId id="2147483697" r:id="rId6"/>
    <p:sldMasterId id="2147483700" r:id="rId7"/>
  </p:sldMasterIdLst>
  <p:notesMasterIdLst>
    <p:notesMasterId r:id="rId23"/>
  </p:notesMasterIdLst>
  <p:handoutMasterIdLst>
    <p:handoutMasterId r:id="rId24"/>
  </p:handoutMasterIdLst>
  <p:sldIdLst>
    <p:sldId id="259" r:id="rId8"/>
    <p:sldId id="261" r:id="rId9"/>
    <p:sldId id="445" r:id="rId10"/>
    <p:sldId id="298" r:id="rId11"/>
    <p:sldId id="305" r:id="rId12"/>
    <p:sldId id="447" r:id="rId13"/>
    <p:sldId id="448" r:id="rId14"/>
    <p:sldId id="324" r:id="rId15"/>
    <p:sldId id="443" r:id="rId16"/>
    <p:sldId id="312" r:id="rId17"/>
    <p:sldId id="328" r:id="rId18"/>
    <p:sldId id="316" r:id="rId19"/>
    <p:sldId id="444" r:id="rId20"/>
    <p:sldId id="319" r:id="rId21"/>
    <p:sldId id="442" r:id="rId22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spamer, Anita" initials="EA" lastIdx="1" clrIdx="0">
    <p:extLst>
      <p:ext uri="{19B8F6BF-5375-455C-9EA6-DF929625EA0E}">
        <p15:presenceInfo xmlns:p15="http://schemas.microsoft.com/office/powerpoint/2012/main" userId="S-1-5-21-171585296-421615750-1822381206-13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71"/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2" y="5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5AF78-9316-40E8-A8C7-25CAA778736C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08B2-3682-4841-8F21-189D0ED460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4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5D3E8-616A-43EA-A336-73D406174546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6E3F2-F389-4867-AEC1-F69D74832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9E91AE-2793-4F52-A2A3-73F784E77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532365-DEC9-46F4-A25A-B912FF6148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9909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9463483-4350-46B7-AF7F-124EE257E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797" y="367824"/>
            <a:ext cx="4890892" cy="72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DE208A1-1361-480F-9F8A-C727E05A7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798" y="1403350"/>
            <a:ext cx="4890892" cy="26495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7145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29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BDAF-917A-4D24-AB18-BE4B92AC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0777E-5E66-4F24-AA7A-6C8C20FE5B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97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26464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90" y="4128616"/>
            <a:ext cx="974288" cy="8456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06294" y="4787443"/>
            <a:ext cx="1328738" cy="274637"/>
          </a:xfrm>
        </p:spPr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0B9DA3-85CF-43F0-8772-D6CD0D4FD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963" y="80963"/>
            <a:ext cx="7466012" cy="9271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00AB3-266E-431E-8549-59ADEB11D3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6025" y="1522413"/>
            <a:ext cx="5273675" cy="2122487"/>
          </a:xfrm>
          <a:effectLst/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2800"/>
            </a:lvl1pPr>
            <a:lvl2pPr marL="514350" indent="-171450">
              <a:buFontTx/>
              <a:buBlip>
                <a:blip r:embed="rId4"/>
              </a:buBlip>
              <a:defRPr sz="2800"/>
            </a:lvl2pPr>
            <a:lvl3pPr marL="857250" indent="-171450">
              <a:buFontTx/>
              <a:buBlip>
                <a:blip r:embed="rId4"/>
              </a:buBlip>
              <a:defRPr sz="2800"/>
            </a:lvl3pPr>
            <a:lvl4pPr marL="1200150" indent="-171450">
              <a:buFontTx/>
              <a:buBlip>
                <a:blip r:embed="rId4"/>
              </a:buBlip>
              <a:defRPr sz="2800"/>
            </a:lvl4pPr>
            <a:lvl5pPr marL="1543050" indent="-171450">
              <a:buFontTx/>
              <a:buBlip>
                <a:blip r:embed="rId4"/>
              </a:buBlip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59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25572D-32AB-48FF-9D20-156F85B527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effectLst/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F7EA9-E0C2-417C-A1D9-591C6758B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>
                <a:effectLst/>
              </a:defRPr>
            </a:lvl1pPr>
            <a:lvl2pPr marL="514350" indent="-171450">
              <a:buFontTx/>
              <a:buBlip>
                <a:blip r:embed="rId4"/>
              </a:buBlip>
              <a:defRPr sz="3200">
                <a:effectLst/>
              </a:defRPr>
            </a:lvl2pPr>
            <a:lvl3pPr marL="857250" indent="-171450">
              <a:buFontTx/>
              <a:buBlip>
                <a:blip r:embed="rId4"/>
              </a:buBlip>
              <a:defRPr sz="3200">
                <a:effectLst/>
              </a:defRPr>
            </a:lvl3pPr>
            <a:lvl4pPr marL="1200150" indent="-171450">
              <a:buFontTx/>
              <a:buBlip>
                <a:blip r:embed="rId4"/>
              </a:buBlip>
              <a:defRPr sz="3200">
                <a:effectLst/>
              </a:defRPr>
            </a:lvl4pPr>
            <a:lvl5pPr marL="1543050" indent="-171450">
              <a:buFontTx/>
              <a:buBlip>
                <a:blip r:embed="rId4"/>
              </a:buBlip>
              <a:defRPr sz="3200">
                <a:effectLst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846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65969E7-3C4A-4F8D-9DE8-9049DCEFDA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C7895B-6DD0-4F72-A9C6-B59846D81E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720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87BFF42-79D2-4BA7-B8EC-DEBDC69F9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293E29-C3B1-42F5-8D60-4AF114FD59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308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8AEC0A9-9B9A-4894-AB9E-6AC18F18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E69A2-D583-452B-A42D-56573F1F1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375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1B3C26-A144-4E20-9AA0-8A5F58AC6B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7D2CA3-8FE7-47D1-B2A3-8EBA34E811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279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306E838-67D5-47B3-84CD-EB269B819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92FCDD-027A-4F44-8235-989660D837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8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47671BE-B45D-40AD-9B3C-230BF55971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D42265-C240-43D0-B175-A6BCFFA738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12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65E189-04D9-4319-91C6-EB9CD7CF1C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BE27C9-D45A-44B1-8F74-82E18D5FB4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A9624394-7A15-435E-9615-B09929F321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19747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ight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7BA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9852F40-27FF-422F-86A4-21A7A0D23B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5A6966C-0AD1-4793-8333-52CFC4CAD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40357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im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EE8D050-8832-47DC-8C3E-A06BE8156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2264BAC-0065-4417-BC47-2F5AA2817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81236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Maroon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770930"/>
          </a:xfrm>
          <a:prstGeom prst="rect">
            <a:avLst/>
          </a:prstGeom>
          <a:solidFill>
            <a:srgbClr val="72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4BCAE5C-7353-4446-BEAC-5851030F7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C5E3C9-D505-4AC9-9C6D-B7AC764B0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7344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right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D62EF23-08DF-408D-9524-FAF12CF41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14E9F2-E971-49D6-ACD3-18739AFC9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817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36C2220-D9E7-41D8-B2EB-38A5DDED3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EE5777-D1E6-4551-9DC6-3B961898E9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70600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Yellow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"/>
            <a:ext cx="9144000" cy="770930"/>
          </a:xfrm>
          <a:prstGeom prst="rect">
            <a:avLst/>
          </a:prstGeom>
          <a:solidFill>
            <a:srgbClr val="F6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B8BDBA-4E62-4FF0-9AB1-256E5B6F7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91909DE-07A6-4C3D-86F5-61AA159E6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25723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0EB362-EB0D-44AE-8B54-A277543342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9AF0432-EAE7-42EB-B0C9-1CA5372DC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13657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CADF46-DDF3-4C02-8494-C1773ECD8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E18CB5-3795-484F-91BE-424D3301E5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56247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50D0DE-6FDA-470A-8713-BE7299093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7833FA-F96C-4793-B61F-00438FA86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0910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rang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1DD9838-A6B0-4B31-96C9-BAB44811B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58C9E-1993-4885-80AE-A37D7ECEAB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029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0B03F-8FA6-4918-9498-EDD6D82A3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CE5961D-93A5-4922-9BE8-39E5ED476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B32294A3-1720-4AE2-9B03-FA8D979ADC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55822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B61CB33-A2E3-4797-BB7F-DD48E8B42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81B72-1945-4F5C-AF90-A45B92559D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75796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90199B7-AD35-4796-B29F-8E513485C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87112-E211-4006-AEC3-9E5D7D2E9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93527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D08768-75F8-4A0A-9FCF-1142B204D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949197-3DE0-46AB-9768-B0082B223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2398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Colors Slid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3D47C8-7BFA-4380-B5E9-4FA21B2902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84CEEF-97A5-4D35-89D6-AB5AEB6E5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6312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CA31A5-6490-4B40-9CC0-9E326CBB5A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AD56563-E99C-4464-9BAF-84FA91A09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9C2E0AB6-27E1-45C4-9765-28B3AE28D9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7255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25AE1-72B8-4678-869F-148986A1A7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BAB9CC-CE74-40D5-8319-8E5C8AACF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DB542AF4-8AF1-4EC5-A968-CB85B66014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2103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Yellow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FC995-3167-4FB0-A5F0-3B346E3A6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392034-5FC3-4A09-8177-E20A3F9B9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8FEB41C8-49EF-4669-AEF3-361906C432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4537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Oran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0926B-BD6C-485B-AF1D-33434D5F1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D9F8789-D7CF-4CC0-B441-5089C9235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5DB35B15-0EA6-4FD5-89DF-22078F9846D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078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2223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EA94464-5260-4374-B19D-D03B04D2AC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797" y="367824"/>
            <a:ext cx="4890892" cy="72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9746A4-476C-4097-A97A-41C012324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798" y="1403350"/>
            <a:ext cx="4890892" cy="26495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7145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012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29321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DBC36BA-ECBF-4E6F-B661-BF45BA109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797" y="367824"/>
            <a:ext cx="4890892" cy="72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AD376A1-CF3B-479A-B9CD-48B484A26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798" y="1403350"/>
            <a:ext cx="4890892" cy="26495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7145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11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1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0" i="0" u="none" kern="1200">
          <a:solidFill>
            <a:schemeClr val="bg1"/>
          </a:solidFill>
          <a:latin typeface="Gotham Condensed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bg1"/>
          </a:solidFill>
          <a:latin typeface="Gotham Condensed Book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09C6494-F8C4-4649-9F21-F81113A7C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2223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88EB7890-4A7C-4FD8-8138-BD2259D3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3F8294-6AB9-4076-BFEA-8371594E5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086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701" r:id="rId4"/>
  </p:sldLayoutIdLst>
  <p:hf hdr="0" ftr="0" dt="0"/>
  <p:txStyles>
    <p:titleStyle>
      <a:lvl1pPr marL="0" marR="0" indent="0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25000"/>
        <a:buFontTx/>
        <a:buNone/>
        <a:tabLst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25000"/>
        <a:buFontTx/>
        <a:buNone/>
        <a:tabLst/>
        <a:defRPr sz="2400" kern="1200">
          <a:solidFill>
            <a:schemeClr val="bg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922168" y="4868863"/>
            <a:ext cx="132873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1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90" r:id="rId10"/>
    <p:sldLayoutId id="2147483693" r:id="rId11"/>
    <p:sldLayoutId id="2147483694" r:id="rId12"/>
    <p:sldLayoutId id="2147483692" r:id="rId13"/>
    <p:sldLayoutId id="2147483691" r:id="rId14"/>
    <p:sldLayoutId id="2147483670" r:id="rId15"/>
    <p:sldLayoutId id="2147483671" r:id="rId16"/>
    <p:sldLayoutId id="2147483673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3C7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mbika_Adhikari@tempe.gov" TargetMode="External"/><Relationship Id="rId2" Type="http://schemas.openxmlformats.org/officeDocument/2006/relationships/hyperlink" Target="mailto:Zachary_Lechner@tempe.gov" TargetMode="Externa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agregory@chg-inc.com" TargetMode="External"/><Relationship Id="rId4" Type="http://schemas.openxmlformats.org/officeDocument/2006/relationships/hyperlink" Target="mailto:Robbie_Aaron@tempe.g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79FB-19F5-4EF1-9013-024BC649AD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43188" y="2311399"/>
            <a:ext cx="3908425" cy="4378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1800"/>
              <a:t>Development </a:t>
            </a:r>
            <a:r>
              <a:rPr lang="en-US" sz="1800" dirty="0"/>
              <a:t>Review Commission Study Session</a:t>
            </a:r>
          </a:p>
          <a:p>
            <a:r>
              <a:rPr lang="en-US" sz="1800" dirty="0"/>
              <a:t>April 12,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815263" y="4868863"/>
            <a:ext cx="1328737" cy="274637"/>
          </a:xfrm>
          <a:prstGeom prst="rect">
            <a:avLst/>
          </a:prstGeom>
        </p:spPr>
        <p:txBody>
          <a:bodyPr/>
          <a:lstStyle/>
          <a:p>
            <a:fld id="{14325DBA-8968-4040-B5EB-37D8905E34E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7E6886-ABFF-4344-B1D5-F39EC34E2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0054" y="1391618"/>
            <a:ext cx="6023891" cy="473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800" dirty="0"/>
              <a:t>Historic Preservation Plan and Inventory Update</a:t>
            </a:r>
          </a:p>
        </p:txBody>
      </p:sp>
    </p:spTree>
    <p:extLst>
      <p:ext uri="{BB962C8B-B14F-4D97-AF65-F5344CB8AC3E}">
        <p14:creationId xmlns:p14="http://schemas.microsoft.com/office/powerpoint/2010/main" val="134463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684" y="50439"/>
            <a:ext cx="7747348" cy="468019"/>
          </a:xfrm>
          <a:effectLst/>
        </p:spPr>
        <p:txBody>
          <a:bodyPr/>
          <a:lstStyle/>
          <a:p>
            <a:r>
              <a:rPr lang="en-US" dirty="0"/>
              <a:t>Preservation Plan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437" y="720712"/>
            <a:ext cx="8616346" cy="468018"/>
          </a:xfrm>
          <a:effectLst/>
        </p:spPr>
        <p:txBody>
          <a:bodyPr/>
          <a:lstStyle/>
          <a:p>
            <a:r>
              <a:rPr lang="en-US" sz="2000" dirty="0"/>
              <a:t>Goals</a:t>
            </a:r>
            <a:endParaRPr lang="en-US" sz="1600" dirty="0"/>
          </a:p>
          <a:p>
            <a:pPr lvl="1"/>
            <a:r>
              <a:rPr lang="en-US" sz="1600" dirty="0"/>
              <a:t>Public Outreach and Support</a:t>
            </a:r>
          </a:p>
          <a:p>
            <a:pPr marL="3429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Inter-Department Coordination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Property Designations and Reviews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City Planning and Policy Improvements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Archaeology and Repositories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Tribal Consultation and Coordination</a:t>
            </a:r>
          </a:p>
          <a:p>
            <a:pPr marL="3429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Inter-Regional HP Coordination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82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/>
        </p:spPr>
        <p:txBody>
          <a:bodyPr/>
          <a:lstStyle/>
          <a:p>
            <a:r>
              <a:rPr lang="en-US" dirty="0"/>
              <a:t>Preservation Plan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880" y="992855"/>
            <a:ext cx="8616346" cy="468018"/>
          </a:xfrm>
          <a:effectLst/>
        </p:spPr>
        <p:txBody>
          <a:bodyPr/>
          <a:lstStyle/>
          <a:p>
            <a:r>
              <a:rPr lang="en-US" sz="2400" dirty="0"/>
              <a:t>Goals and Priorities: Main Principles</a:t>
            </a:r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Document and encourage preservation of the city’s cultural resources </a:t>
            </a:r>
          </a:p>
          <a:p>
            <a:pPr marL="3429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Expand outreach to Tribes and incorporate Tribal input on issues related to consultation, handling of sensitive cultural resources, and site access</a:t>
            </a:r>
          </a:p>
          <a:p>
            <a:pPr lvl="1"/>
            <a:endParaRPr lang="en-US" sz="1600" dirty="0"/>
          </a:p>
          <a:p>
            <a:pPr marL="3429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marL="342900" lvl="1" indent="0">
              <a:buNone/>
            </a:pPr>
            <a:endParaRPr lang="en-US" sz="16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516" y="14947"/>
            <a:ext cx="7747348" cy="708177"/>
          </a:xfrm>
          <a:effectLst/>
        </p:spPr>
        <p:txBody>
          <a:bodyPr/>
          <a:lstStyle/>
          <a:p>
            <a:r>
              <a:rPr lang="en-US" sz="3800" dirty="0"/>
              <a:t>Inventory of Historical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16" y="674128"/>
            <a:ext cx="8616346" cy="468018"/>
          </a:xfrm>
          <a:effectLst/>
        </p:spPr>
        <p:txBody>
          <a:bodyPr/>
          <a:lstStyle/>
          <a:p>
            <a:r>
              <a:rPr lang="en-US" sz="1800" dirty="0"/>
              <a:t> </a:t>
            </a:r>
            <a:r>
              <a:rPr lang="en-US" sz="1800" dirty="0">
                <a:latin typeface="+mj-lt"/>
              </a:rPr>
              <a:t>Two inventories completed by ACS</a:t>
            </a:r>
          </a:p>
          <a:p>
            <a:r>
              <a:rPr lang="en-US" sz="1800" dirty="0">
                <a:latin typeface="+mj-lt"/>
                <a:cs typeface="Arial" panose="020B0604020202020204" pitchFamily="34" charset="0"/>
              </a:rPr>
              <a:t> Being proposed, along with Historic Preservation Plan, to HPC and City Council for approval</a:t>
            </a:r>
          </a:p>
          <a:p>
            <a:pPr marL="0" indent="0">
              <a:buNone/>
            </a:pPr>
            <a:endParaRPr lang="en-US" sz="1800" b="1" u="sng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i="1" dirty="0">
                <a:solidFill>
                  <a:srgbClr val="002060"/>
                </a:solidFill>
              </a:rPr>
              <a:t>An Inventory of Historical Resources (c.a. 1868-1960) within the Urban Core of the City of Tempe, Maricopa, Arizona</a:t>
            </a:r>
            <a:r>
              <a:rPr lang="en-US" sz="1400" dirty="0">
                <a:solidFill>
                  <a:srgbClr val="002060"/>
                </a:solidFill>
              </a:rPr>
              <a:t> (2020)</a:t>
            </a:r>
          </a:p>
          <a:p>
            <a:pPr lvl="1"/>
            <a:endParaRPr lang="en-US" sz="1400" i="1" dirty="0">
              <a:solidFill>
                <a:srgbClr val="002060"/>
              </a:solidFill>
            </a:endParaRPr>
          </a:p>
          <a:p>
            <a:pPr lvl="1"/>
            <a:r>
              <a:rPr lang="en-US" sz="1400" i="1" dirty="0">
                <a:solidFill>
                  <a:srgbClr val="002060"/>
                </a:solidFill>
              </a:rPr>
              <a:t>An Inventory of Historical Resources (1961-1975) within the City of Tempe, Maricopa County, Arizona </a:t>
            </a:r>
            <a:r>
              <a:rPr lang="en-US" sz="1400" dirty="0">
                <a:solidFill>
                  <a:srgbClr val="002060"/>
                </a:solidFill>
              </a:rPr>
              <a:t>(2021)</a:t>
            </a:r>
          </a:p>
          <a:p>
            <a:pPr lvl="1"/>
            <a:endParaRPr lang="en-US" sz="1400" i="1" dirty="0">
              <a:solidFill>
                <a:srgbClr val="002060"/>
              </a:solidFill>
            </a:endParaRPr>
          </a:p>
          <a:p>
            <a:pPr lvl="1"/>
            <a:r>
              <a:rPr lang="en-US" sz="1400" dirty="0">
                <a:solidFill>
                  <a:srgbClr val="002060"/>
                </a:solidFill>
              </a:rPr>
              <a:t>Offer guides to different property types</a:t>
            </a:r>
          </a:p>
          <a:p>
            <a:pPr lvl="1"/>
            <a:endParaRPr lang="en-US" sz="1400" dirty="0">
              <a:solidFill>
                <a:srgbClr val="002060"/>
              </a:solidFill>
            </a:endParaRPr>
          </a:p>
          <a:p>
            <a:pPr lvl="1"/>
            <a:r>
              <a:rPr lang="en-US" sz="1400" dirty="0">
                <a:solidFill>
                  <a:srgbClr val="002060"/>
                </a:solidFill>
              </a:rPr>
              <a:t>Provide information on historic properties and eligibility</a:t>
            </a:r>
          </a:p>
          <a:p>
            <a:pPr lvl="1"/>
            <a:endParaRPr lang="en-US" sz="1400" dirty="0">
              <a:solidFill>
                <a:srgbClr val="002060"/>
              </a:solidFill>
            </a:endParaRPr>
          </a:p>
          <a:p>
            <a:pPr lvl="1"/>
            <a:r>
              <a:rPr lang="en-US" sz="1400" dirty="0">
                <a:solidFill>
                  <a:srgbClr val="002060"/>
                </a:solidFill>
              </a:rPr>
              <a:t>Critical resources for assessing and preserving Tempe’s remaining historic properties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US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78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516" y="114878"/>
            <a:ext cx="7747348" cy="708177"/>
          </a:xfrm>
          <a:effectLst/>
        </p:spPr>
        <p:txBody>
          <a:bodyPr/>
          <a:lstStyle/>
          <a:p>
            <a:r>
              <a:rPr lang="en-US" sz="3200" dirty="0"/>
              <a:t>Blanket Archaeological Monitoring, Discovery, and Treatment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6798" y="1212521"/>
            <a:ext cx="8616346" cy="468018"/>
          </a:xfrm>
          <a:effectLst/>
        </p:spPr>
        <p:txBody>
          <a:bodyPr/>
          <a:lstStyle/>
          <a:p>
            <a:r>
              <a:rPr lang="en-US" sz="1800" dirty="0"/>
              <a:t>Being carried out by Logan Simpson</a:t>
            </a:r>
          </a:p>
          <a:p>
            <a:r>
              <a:rPr lang="en-US" sz="1800" dirty="0"/>
              <a:t>An effort to identify archaeological sites, prehistoric canals, and Traditional Cultural Properties (TCPs)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</a:t>
            </a:r>
            <a:r>
              <a:rPr lang="en-US" sz="1800" dirty="0">
                <a:latin typeface="Century Gothic" panose="020F0302020204030204"/>
              </a:rPr>
              <a:t>p</a:t>
            </a:r>
            <a:r>
              <a:rPr lang="en-US" sz="1800" dirty="0"/>
              <a:t>lan aims to provide a consistent approach to the treatment of Tempe’s archaeological cultural resources to streamline the historic preservation consultation process by identifying a set of approved field and research methods for monitoring and discovery situations for the city</a:t>
            </a:r>
          </a:p>
          <a:p>
            <a:pPr>
              <a:defRPr/>
            </a:pPr>
            <a:r>
              <a:rPr lang="en-US" sz="1800" dirty="0"/>
              <a:t> Delayed by COVID-19</a:t>
            </a:r>
            <a:endParaRPr lang="en-US" sz="1800" i="1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1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311" y="199960"/>
            <a:ext cx="8220185" cy="708177"/>
          </a:xfrm>
          <a:effectLst/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052" y="674128"/>
            <a:ext cx="8616346" cy="468018"/>
          </a:xfrm>
          <a:effectLst/>
        </p:spPr>
        <p:txBody>
          <a:bodyPr/>
          <a:lstStyle/>
          <a:p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April 12-May 4: Make updates to the HP draft plan as necessary</a:t>
            </a:r>
          </a:p>
          <a:p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May 11: Present the draft plan and inventories to the Tempe Historic Preservation Commission for action</a:t>
            </a:r>
          </a:p>
          <a:p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May 26: Present the final plan and inventories at the Tempe City Council meeting for adoption by resolution</a:t>
            </a:r>
          </a:p>
          <a:p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(June 9: Backup date for presentation to City Council) 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1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E2661-E834-4198-A4F5-9CFC19F2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3FDCA-8C97-4D06-AF08-BB2FDA37A5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168" y="806845"/>
            <a:ext cx="8595410" cy="4062016"/>
          </a:xfrm>
        </p:spPr>
        <p:txBody>
          <a:bodyPr numCol="2"/>
          <a:lstStyle/>
          <a:p>
            <a:pPr marL="0" indent="0">
              <a:lnSpc>
                <a:spcPct val="100000"/>
              </a:lnSpc>
              <a:buNone/>
            </a:pPr>
            <a:r>
              <a:rPr lang="es-ES" sz="2400" u="sng" dirty="0">
                <a:latin typeface="Gotham Condensed Book" panose="02000606030000020004" pitchFamily="50" charset="0"/>
              </a:rPr>
              <a:t>COT Planning Division</a:t>
            </a:r>
          </a:p>
          <a:p>
            <a:pPr marL="0" indent="0">
              <a:lnSpc>
                <a:spcPct val="100000"/>
              </a:lnSpc>
              <a:buNone/>
            </a:pPr>
            <a:endParaRPr lang="es-ES" sz="8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000" dirty="0">
                <a:latin typeface="Gotham Condensed Book" panose="02000606030000020004" pitchFamily="50" charset="0"/>
              </a:rPr>
              <a:t>Zachary J. Lechner</a:t>
            </a:r>
            <a:br>
              <a:rPr lang="es-ES" sz="2000" dirty="0">
                <a:latin typeface="Gotham Condensed Book" panose="02000606030000020004" pitchFamily="50" charset="0"/>
              </a:rPr>
            </a:br>
            <a:r>
              <a:rPr lang="es-ES" sz="2000" dirty="0">
                <a:latin typeface="Gotham Condensed Book" panose="02000606030000020004" pitchFamily="50" charset="0"/>
                <a:hlinkClick r:id="rId2"/>
              </a:rPr>
              <a:t>Zachary_Lechner@tempe.gov</a:t>
            </a:r>
            <a:endParaRPr lang="es-ES" sz="20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Gotham Condensed Book" panose="02000606030000020004" pitchFamily="50" charset="0"/>
              </a:rPr>
              <a:t>Ambika P. Adhikari </a:t>
            </a:r>
            <a:r>
              <a:rPr lang="en-US" sz="2000" dirty="0">
                <a:latin typeface="Gotham Condensed Book" panose="02000606030000020004" pitchFamily="50" charset="0"/>
                <a:hlinkClick r:id="rId3"/>
              </a:rPr>
              <a:t>Ambika_Adhikari@tempe.gov</a:t>
            </a:r>
            <a:endParaRPr lang="en-US" sz="20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Gotham Condensed Book" panose="02000606030000020004" pitchFamily="50" charset="0"/>
              </a:rPr>
              <a:t>Robbie Aaron          </a:t>
            </a:r>
            <a:r>
              <a:rPr lang="en-US" sz="2000" dirty="0">
                <a:latin typeface="Gotham Condensed Book" panose="02000606030000020004" pitchFamily="50" charset="0"/>
                <a:hlinkClick r:id="rId4"/>
              </a:rPr>
              <a:t>Robbie_Aaron@tempe.gov</a:t>
            </a:r>
            <a:endParaRPr lang="en-US" sz="20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8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u="sng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u="sng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u="sng" dirty="0">
                <a:latin typeface="Gotham Condensed Book" panose="02000606030000020004" pitchFamily="50" charset="0"/>
              </a:rPr>
              <a:t>Archaeological Consulting Services (ACS)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Gotham Condensed Book" panose="02000606030000020004" pitchFamily="50" charset="0"/>
              </a:rPr>
              <a:t>Andrea Gregory, Lead Consultant</a:t>
            </a:r>
            <a:endParaRPr lang="en-US" sz="2000" dirty="0">
              <a:latin typeface="Gotham Condensed Book" panose="02000606030000020004" pitchFamily="50" charset="0"/>
              <a:hlinkClick r:id="" action="ppaction://noactio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Gotham Condensed Book" panose="02000606030000020004" pitchFamily="50" charset="0"/>
                <a:hlinkClick r:id="rId5"/>
              </a:rPr>
              <a:t>agregory@chg-inc.com</a:t>
            </a:r>
            <a:endParaRPr lang="en-US" sz="2000" dirty="0">
              <a:latin typeface="Gotham Condensed Book" panose="02000606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dirty="0">
              <a:latin typeface="Gotham Condensed Book" panose="02000606030000020004" pitchFamily="50" charset="0"/>
            </a:endParaRPr>
          </a:p>
          <a:p>
            <a:pPr>
              <a:lnSpc>
                <a:spcPct val="100000"/>
              </a:lnSpc>
            </a:pPr>
            <a:endParaRPr lang="pt-BR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05F54D7-5312-46AD-A651-1E9A8FA2A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3168" y="215855"/>
            <a:ext cx="7747348" cy="708177"/>
          </a:xfrm>
        </p:spPr>
        <p:txBody>
          <a:bodyPr/>
          <a:lstStyle/>
          <a:p>
            <a:r>
              <a:rPr lang="en-US" sz="2800" dirty="0">
                <a:latin typeface="Gotham Condensed Bold" pitchFamily="50" charset="0"/>
              </a:rPr>
              <a:t>Project Contacts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70B33F-2C5B-4240-8E32-C3E23AF22410}"/>
              </a:ext>
            </a:extLst>
          </p:cNvPr>
          <p:cNvCxnSpPr>
            <a:cxnSpLocks/>
          </p:cNvCxnSpPr>
          <p:nvPr/>
        </p:nvCxnSpPr>
        <p:spPr>
          <a:xfrm flipH="1">
            <a:off x="253168" y="806845"/>
            <a:ext cx="785546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04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23CCB-401C-4AA6-A479-9711DBE0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CFE245-35ED-4CA7-A081-286B5B63E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098BD-5491-4188-B5B0-E3BDC89D93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6025" y="1522414"/>
            <a:ext cx="5273675" cy="1280422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r>
              <a:rPr lang="en-US" dirty="0"/>
              <a:t>Zachary J. Lechner, Ph.D.</a:t>
            </a:r>
          </a:p>
          <a:p>
            <a:pPr marL="0" indent="0">
              <a:buNone/>
            </a:pPr>
            <a:r>
              <a:rPr lang="en-US" sz="1600" dirty="0"/>
              <a:t>    City of Tempe Historic Preservation Officer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FA631E-8CFB-48E6-800E-7E77F55FABB7}"/>
              </a:ext>
            </a:extLst>
          </p:cNvPr>
          <p:cNvSpPr txBox="1"/>
          <p:nvPr/>
        </p:nvSpPr>
        <p:spPr>
          <a:xfrm>
            <a:off x="3664226" y="3279913"/>
            <a:ext cx="300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6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B92EA3-D806-45EA-895F-4EF6BB56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77AF7-550B-454E-833E-DD537EE42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41841-9A20-4717-BB51-6A8B772F6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1344917"/>
            <a:ext cx="7176519" cy="3087165"/>
          </a:xfrm>
        </p:spPr>
        <p:txBody>
          <a:bodyPr/>
          <a:lstStyle/>
          <a:p>
            <a:r>
              <a:rPr lang="en-US" sz="2400" dirty="0"/>
              <a:t>Archaeological Consulting Services</a:t>
            </a:r>
          </a:p>
          <a:p>
            <a:pPr lvl="1"/>
            <a:r>
              <a:rPr lang="en-US" sz="1600" dirty="0"/>
              <a:t>Lead Consultant</a:t>
            </a:r>
          </a:p>
          <a:p>
            <a:pPr lvl="1"/>
            <a:endParaRPr lang="en-US" sz="1600" dirty="0"/>
          </a:p>
          <a:p>
            <a:r>
              <a:rPr lang="en-US" sz="2400" dirty="0"/>
              <a:t>VINSONSTUDIO PLLC</a:t>
            </a:r>
          </a:p>
          <a:p>
            <a:pPr lvl="1"/>
            <a:r>
              <a:rPr lang="en-US" sz="1600" dirty="0"/>
              <a:t>Architectural  Subconsultant</a:t>
            </a:r>
          </a:p>
          <a:p>
            <a:pPr marL="3429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1A635-0916-4EA6-B467-202D430BD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835" y="1052209"/>
            <a:ext cx="2843361" cy="120967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6779B6-E3BA-456C-AA41-068944DDE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011" y="2465827"/>
            <a:ext cx="1368875" cy="1348322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395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/>
        </p:spPr>
        <p:txBody>
          <a:bodyPr/>
          <a:lstStyle/>
          <a:p>
            <a:r>
              <a:rPr lang="en-US" dirty="0"/>
              <a:t>Preservation Plan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16" y="1160282"/>
            <a:ext cx="8616346" cy="468018"/>
          </a:xfrm>
          <a:effectLst/>
        </p:spPr>
        <p:txBody>
          <a:bodyPr/>
          <a:lstStyle/>
          <a:p>
            <a:r>
              <a:rPr lang="en-US" sz="2400" dirty="0"/>
              <a:t>Rationale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The current plan (1997) is inadequate</a:t>
            </a:r>
          </a:p>
          <a:p>
            <a:pPr marL="3429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Tempe has changed in the last </a:t>
            </a:r>
            <a:r>
              <a:rPr lang="en-US" sz="1600"/>
              <a:t>25 years</a:t>
            </a:r>
          </a:p>
          <a:p>
            <a:pPr marL="3429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Goals and priorities need to be updated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1AA72F0B-95C3-45FB-AEA8-542237F53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11"/>
          <a:stretch/>
        </p:blipFill>
        <p:spPr>
          <a:xfrm rot="493412">
            <a:off x="6898505" y="1760004"/>
            <a:ext cx="2026502" cy="2572417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3DFAB4AA-C698-4FB9-9D80-929557F8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56"/>
          <a:stretch/>
        </p:blipFill>
        <p:spPr>
          <a:xfrm rot="21267756">
            <a:off x="5162259" y="1720416"/>
            <a:ext cx="2033673" cy="2572417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44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/>
        </p:spPr>
        <p:txBody>
          <a:bodyPr/>
          <a:lstStyle/>
          <a:p>
            <a:r>
              <a:rPr lang="en-US" dirty="0"/>
              <a:t>Preservation Plan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343" y="1019754"/>
            <a:ext cx="8616346" cy="468018"/>
          </a:xfrm>
          <a:effectLst/>
        </p:spPr>
        <p:txBody>
          <a:bodyPr/>
          <a:lstStyle/>
          <a:p>
            <a:r>
              <a:rPr lang="en-US" sz="2400" dirty="0"/>
              <a:t>Objectives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Evaluate existing plan, ordinance, and Historic Preservation Office / Historic Preservation Commission operations for successes and challenges 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Review existing plan and ordinance to ensure applicable laws and regulations passed </a:t>
            </a:r>
          </a:p>
          <a:p>
            <a:pPr marL="342900" lvl="1" indent="0">
              <a:buNone/>
            </a:pPr>
            <a:r>
              <a:rPr lang="en-US" sz="1400" dirty="0"/>
              <a:t>    and approved subsequent to the last updates are satisfactorily addressed</a:t>
            </a:r>
          </a:p>
          <a:p>
            <a:pPr marL="342900" lvl="1" indent="0">
              <a:buNone/>
            </a:pPr>
            <a:endParaRPr lang="en-US" sz="1400" dirty="0"/>
          </a:p>
          <a:p>
            <a:pPr lvl="1"/>
            <a:r>
              <a:rPr lang="en-US" sz="1400" dirty="0"/>
              <a:t>Identify and, when feasible, incorporate goals and priorities identified in the public outreach process and stakeholder consultation sessions (ASM, SHPO, the Four Southern Tribes, etc.)  into the draft plan</a:t>
            </a:r>
          </a:p>
          <a:p>
            <a:pPr marL="342900" lvl="1" indent="0">
              <a:buNone/>
            </a:pPr>
            <a:endParaRPr lang="en-US" sz="1400" dirty="0"/>
          </a:p>
          <a:p>
            <a:pPr lvl="1"/>
            <a:r>
              <a:rPr lang="en-US" sz="1400" dirty="0"/>
              <a:t>Implement policies and practices consistent with the updated plan</a:t>
            </a:r>
          </a:p>
          <a:p>
            <a:pPr marL="342900" lvl="1" indent="0">
              <a:buNone/>
            </a:pPr>
            <a:endParaRPr lang="en-US" sz="14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22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/>
        </p:spPr>
        <p:txBody>
          <a:bodyPr/>
          <a:lstStyle/>
          <a:p>
            <a:r>
              <a:rPr lang="en-US" sz="3600" dirty="0"/>
              <a:t>Preservation Plan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16" y="554048"/>
            <a:ext cx="8616346" cy="468018"/>
          </a:xfrm>
          <a:effectLst/>
        </p:spPr>
        <p:txBody>
          <a:bodyPr/>
          <a:lstStyle/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Public/Stakeholder/Tribal Gov’t Outreach Process</a:t>
            </a:r>
          </a:p>
          <a:p>
            <a:pPr marL="342900" lvl="1" indent="0">
              <a:buNone/>
            </a:pPr>
            <a:endParaRPr lang="en-US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Public meetings and presentations held on April 26, 2021, and October 20, 2021</a:t>
            </a:r>
          </a:p>
          <a:p>
            <a:pPr lvl="1"/>
            <a:endParaRPr lang="en-US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Public survey, April-May 2021 (52 responses)</a:t>
            </a:r>
          </a:p>
          <a:p>
            <a:pPr lvl="1"/>
            <a:endParaRPr lang="en-US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Multiple consultation meetings with Tribal representatives in 2021</a:t>
            </a:r>
          </a:p>
          <a:p>
            <a:pPr lvl="1"/>
            <a:endParaRPr lang="en-US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Consultation with Historic Preservation Commission throughout 2021, and preliminary approval by HPC in November 2021</a:t>
            </a:r>
          </a:p>
          <a:p>
            <a:pPr marL="342900" lvl="1" indent="0">
              <a:buNone/>
            </a:pPr>
            <a:endParaRPr lang="en-US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Consultation with Tempe Historic Preservation Foundation in August 2021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26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/>
        </p:spPr>
        <p:txBody>
          <a:bodyPr/>
          <a:lstStyle/>
          <a:p>
            <a:r>
              <a:rPr lang="en-US" sz="3600" dirty="0"/>
              <a:t>Preservation Plan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16" y="554048"/>
            <a:ext cx="8616346" cy="468018"/>
          </a:xfrm>
          <a:effectLst/>
        </p:spPr>
        <p:txBody>
          <a:bodyPr/>
          <a:lstStyle/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Public/Stakeholder/Tribal Gov’t Outreach Process</a:t>
            </a:r>
          </a:p>
          <a:p>
            <a:pPr marL="342900" lvl="1" indent="0">
              <a:buNone/>
            </a:pPr>
            <a:endParaRPr lang="en-US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Comments solicited from relevant City ag</a:t>
            </a: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encies in February 2022</a:t>
            </a:r>
          </a:p>
          <a:p>
            <a:pPr marL="342900" lvl="1" indent="0">
              <a:buNone/>
            </a:pPr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Plan sent to SHPO for review in March 2022</a:t>
            </a:r>
          </a:p>
          <a:p>
            <a:pPr marL="342900" lvl="1" indent="0">
              <a:buNone/>
            </a:pPr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Ongoing revisions of plan based on feedback (2021-22)</a:t>
            </a:r>
          </a:p>
          <a:p>
            <a:pPr lvl="1"/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 draf</a:t>
            </a:r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t made available for public comment in April 2022</a:t>
            </a:r>
          </a:p>
          <a:p>
            <a:pPr lvl="1"/>
            <a:endParaRPr 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Presentation of revised plan to April 2022 meeting of Four Southern Tribes Cultural Resource Working Group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2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/>
        </p:spPr>
        <p:txBody>
          <a:bodyPr/>
          <a:lstStyle/>
          <a:p>
            <a:r>
              <a:rPr lang="en-US" dirty="0"/>
              <a:t>Preservation Plan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16" y="1160282"/>
            <a:ext cx="8616346" cy="468018"/>
          </a:xfrm>
          <a:effectLst/>
        </p:spPr>
        <p:txBody>
          <a:bodyPr/>
          <a:lstStyle/>
          <a:p>
            <a:r>
              <a:rPr lang="en-US" sz="2400" dirty="0"/>
              <a:t>Main components of the plan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cs typeface="Arial" panose="020B0604020202020204" pitchFamily="34" charset="0"/>
              </a:rPr>
              <a:t>Vision and Purpose</a:t>
            </a:r>
          </a:p>
          <a:p>
            <a:pPr lvl="1"/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cs typeface="Arial" panose="020B0604020202020204" pitchFamily="34" charset="0"/>
              </a:rPr>
              <a:t>Legal Basis for Preservation</a:t>
            </a:r>
          </a:p>
          <a:p>
            <a:pPr lvl="1"/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cs typeface="Arial" panose="020B0604020202020204" pitchFamily="34" charset="0"/>
              </a:rPr>
              <a:t>Prehistoric and Protohistoric Cultural History</a:t>
            </a:r>
          </a:p>
          <a:p>
            <a:pPr lvl="1"/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cs typeface="Arial" panose="020B0604020202020204" pitchFamily="34" charset="0"/>
              </a:rPr>
              <a:t>A Brief Municipal Summary of Tempe</a:t>
            </a:r>
          </a:p>
          <a:p>
            <a:pPr lvl="1"/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+mj-lt"/>
                <a:cs typeface="Arial" panose="020B0604020202020204" pitchFamily="34" charset="0"/>
              </a:rPr>
              <a:t>Architecture in Tempe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3E9A-776E-4D29-8F53-09784DEA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16043-42D4-4A9E-A011-7C5D07DC0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/>
        </p:spPr>
        <p:txBody>
          <a:bodyPr/>
          <a:lstStyle/>
          <a:p>
            <a:r>
              <a:rPr lang="en-US" dirty="0"/>
              <a:t>Preservation Plan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18CEE-7A7B-4B49-A20A-590C7FF83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16" y="1160282"/>
            <a:ext cx="8616346" cy="468018"/>
          </a:xfrm>
          <a:effectLst/>
        </p:spPr>
        <p:txBody>
          <a:bodyPr/>
          <a:lstStyle/>
          <a:p>
            <a:r>
              <a:rPr lang="en-US" sz="2400" dirty="0"/>
              <a:t>Main components of the plan, cont.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Century Gothic (Body)"/>
                <a:cs typeface="Arial" panose="020B0604020202020204" pitchFamily="34" charset="0"/>
              </a:rPr>
              <a:t>Cultural Heritage Groups in Tempe</a:t>
            </a:r>
          </a:p>
          <a:p>
            <a:pPr marL="342900" lvl="1" indent="0">
              <a:buNone/>
            </a:pPr>
            <a:endParaRPr lang="en-US" sz="1600" dirty="0">
              <a:latin typeface="Century Gothic (Body)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Century Gothic (Body)"/>
                <a:cs typeface="Arial" panose="020B0604020202020204" pitchFamily="34" charset="0"/>
              </a:rPr>
              <a:t>Tribal Perspectives</a:t>
            </a:r>
          </a:p>
          <a:p>
            <a:pPr marL="342900" lvl="1" indent="0">
              <a:buNone/>
            </a:pPr>
            <a:endParaRPr lang="en-US" sz="1600" dirty="0">
              <a:latin typeface="Century Gothic (Body)"/>
              <a:cs typeface="Arial" panose="020B0604020202020204" pitchFamily="34" charset="0"/>
            </a:endParaRPr>
          </a:p>
          <a:p>
            <a:pPr lvl="1"/>
            <a:r>
              <a:rPr lang="en-US" sz="1600">
                <a:latin typeface="Century Gothic (Body)"/>
                <a:cs typeface="Arial" panose="020B0604020202020204" pitchFamily="34" charset="0"/>
              </a:rPr>
              <a:t>Tempe’s Current Historic </a:t>
            </a:r>
            <a:r>
              <a:rPr lang="en-US" sz="1600" dirty="0">
                <a:latin typeface="Century Gothic (Body)"/>
                <a:cs typeface="Arial" panose="020B0604020202020204" pitchFamily="34" charset="0"/>
              </a:rPr>
              <a:t>Preservation Program</a:t>
            </a:r>
          </a:p>
          <a:p>
            <a:pPr marL="342900" lvl="1" indent="0">
              <a:buNone/>
            </a:pPr>
            <a:endParaRPr lang="en-US" sz="1600" dirty="0">
              <a:latin typeface="Century Gothic (Body)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Century Gothic (Body)"/>
                <a:cs typeface="Arial" panose="020B0604020202020204" pitchFamily="34" charset="0"/>
              </a:rPr>
              <a:t>Planning Considerations</a:t>
            </a:r>
          </a:p>
          <a:p>
            <a:pPr marL="342900" lvl="1" indent="0">
              <a:buNone/>
            </a:pPr>
            <a:endParaRPr lang="en-US" sz="1600" dirty="0">
              <a:latin typeface="Century Gothic (Body)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Century Gothic (Body)"/>
                <a:cs typeface="Arial" panose="020B0604020202020204" pitchFamily="34" charset="0"/>
              </a:rPr>
              <a:t>Historic Preservation Goals and Priorities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E99C264-ED0F-473D-BE34-4D197CE8D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279" y="199961"/>
            <a:ext cx="706410" cy="7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62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41&quot;&gt;&lt;property id=&quot;20148&quot; value=&quot;5&quot;/&gt;&lt;property id=&quot;20300&quot; value=&quot;Slide 1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T Title Theme">
  <a:themeElements>
    <a:clrScheme name="City of Tempe">
      <a:dk1>
        <a:srgbClr val="595959"/>
      </a:dk1>
      <a:lt1>
        <a:sysClr val="window" lastClr="FFFFFF"/>
      </a:lt1>
      <a:dk2>
        <a:srgbClr val="000000"/>
      </a:dk2>
      <a:lt2>
        <a:srgbClr val="003C71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67EFE44F-C8BB-4A26-9CB1-AEE1A4DC0934}"/>
    </a:ext>
  </a:extLst>
</a:theme>
</file>

<file path=ppt/theme/theme2.xml><?xml version="1.0" encoding="utf-8"?>
<a:theme xmlns:a="http://schemas.openxmlformats.org/drawingml/2006/main" name="COT Blank">
  <a:themeElements>
    <a:clrScheme name="City of Tempe">
      <a:dk1>
        <a:srgbClr val="595959"/>
      </a:dk1>
      <a:lt1>
        <a:sysClr val="window" lastClr="FFFFFF"/>
      </a:lt1>
      <a:dk2>
        <a:srgbClr val="000000"/>
      </a:dk2>
      <a:lt2>
        <a:srgbClr val="003C71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FDF3A611-54B1-4375-9951-78B29C4DA2BF}"/>
    </a:ext>
  </a:extLst>
</a:theme>
</file>

<file path=ppt/theme/theme3.xml><?xml version="1.0" encoding="utf-8"?>
<a:theme xmlns:a="http://schemas.openxmlformats.org/drawingml/2006/main" name="COT Main Slides">
  <a:themeElements>
    <a:clrScheme name="Custom 1">
      <a:dk1>
        <a:srgbClr val="595959"/>
      </a:dk1>
      <a:lt1>
        <a:sysClr val="window" lastClr="FFFFFF"/>
      </a:lt1>
      <a:dk2>
        <a:srgbClr val="003C71"/>
      </a:dk2>
      <a:lt2>
        <a:srgbClr val="000000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B98AD1C4-A26E-4E1C-A613-A9329B2E6FE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8DD9AC0A68BC43AC377983AAD9C0AC" ma:contentTypeVersion="22" ma:contentTypeDescription="Create a new document." ma:contentTypeScope="" ma:versionID="67271ffa88f614b9bd76400891032cc5">
  <xsd:schema xmlns:xsd="http://www.w3.org/2001/XMLSchema" xmlns:xs="http://www.w3.org/2001/XMLSchema" xmlns:p="http://schemas.microsoft.com/office/2006/metadata/properties" xmlns:ns2="121db467-4a97-468c-a442-e9e6d81316f6" xmlns:ns3="eb77ab26-3aa8-4e74-8778-7a1250874227" targetNamespace="http://schemas.microsoft.com/office/2006/metadata/properties" ma:root="true" ma:fieldsID="3e7af10d0d40cf560717e737fb0a92bb" ns2:_="" ns3:_="">
    <xsd:import namespace="121db467-4a97-468c-a442-e9e6d81316f6"/>
    <xsd:import namespace="eb77ab26-3aa8-4e74-8778-7a125087422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1db467-4a97-468c-a442-e9e6d81316f6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7ab26-3aa8-4e74-8778-7a12508742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21db467-4a97-468c-a442-e9e6d81316f6">QT5PVXDEF5UX-348-14</_dlc_DocId>
    <_dlc_DocIdUrl xmlns="121db467-4a97-468c-a442-e9e6d81316f6">
      <Url>https://tempe.sharepoint.com/sites/TempeLogos/_layouts/15/DocIdRedir.aspx?ID=QT5PVXDEF5UX-348-14</Url>
      <Description>QT5PVXDEF5UX-348-14</Description>
    </_dlc_DocIdUrl>
    <SharedWithUsers xmlns="121db467-4a97-468c-a442-e9e6d81316f6">
      <UserInfo>
        <DisplayName>Garner, Martha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0CF0B17-CD55-4B6B-A020-E4D5E60442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1db467-4a97-468c-a442-e9e6d81316f6"/>
    <ds:schemaRef ds:uri="eb77ab26-3aa8-4e74-8778-7a12508742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345CD7-87C4-47BB-957E-99FC92A2C94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E7DD5C6-4205-4DDE-BA7D-F693B12EB8C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E2301B7-66AA-412C-B682-C573519B320E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b77ab26-3aa8-4e74-8778-7a1250874227"/>
    <ds:schemaRef ds:uri="http://purl.org/dc/terms/"/>
    <ds:schemaRef ds:uri="http://schemas.openxmlformats.org/package/2006/metadata/core-properties"/>
    <ds:schemaRef ds:uri="http://purl.org/dc/dcmitype/"/>
    <ds:schemaRef ds:uri="121db467-4a97-468c-a442-e9e6d81316f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Tempe Official PowerPoint Presentation - External and Internal Use</Template>
  <TotalTime>1765</TotalTime>
  <Words>730</Words>
  <Application>Microsoft Office PowerPoint</Application>
  <PresentationFormat>On-screen Show (16:9)</PresentationFormat>
  <Paragraphs>161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Century Gothic (Body)</vt:lpstr>
      <vt:lpstr>Gotham Condensed Bold</vt:lpstr>
      <vt:lpstr>Gotham Condensed Book</vt:lpstr>
      <vt:lpstr>COT Title Theme</vt:lpstr>
      <vt:lpstr>COT Blank</vt:lpstr>
      <vt:lpstr>COT Main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Tempe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Southard, John</dc:creator>
  <cp:lastModifiedBy>Lechner, Zachary</cp:lastModifiedBy>
  <cp:revision>65</cp:revision>
  <dcterms:created xsi:type="dcterms:W3CDTF">2020-05-07T22:04:03Z</dcterms:created>
  <dcterms:modified xsi:type="dcterms:W3CDTF">2022-04-04T15:42:31Z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0x010100EE8DD9AC0A68BC43AC377983AAD9C0AC</vt:lpwstr>
  </property>
  <property fmtid="{D5CDD505-2E9C-101B-9397-08002B2CF9AE}" pid="3" name="_dlc_DocIdItemGuid">
    <vt:lpwstr>21d2ac6d-0a8a-4c16-9ee8-5c2d393d360f</vt:lpwstr>
  </property>
</Properties>
</file>